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9" r:id="rId3"/>
    <p:sldId id="278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6" r:id="rId16"/>
    <p:sldId id="293" r:id="rId17"/>
    <p:sldId id="294" r:id="rId18"/>
    <p:sldId id="295" r:id="rId19"/>
    <p:sldId id="280" r:id="rId20"/>
    <p:sldId id="301" r:id="rId21"/>
    <p:sldId id="297" r:id="rId22"/>
    <p:sldId id="298" r:id="rId23"/>
    <p:sldId id="302" r:id="rId24"/>
    <p:sldId id="304" r:id="rId25"/>
    <p:sldId id="26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E7FF"/>
    <a:srgbClr val="FFFF00"/>
    <a:srgbClr val="5BD4FF"/>
    <a:srgbClr val="8E0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144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E8C14E-D246-4657-AE82-F4170D959B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3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A3204-6719-4129-A4F1-AC48A8F12F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81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F6035-82C6-4159-AD2F-9BB20AA137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994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27B63-7970-488A-9F6E-945FA1CC06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73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8D4E1F-CF6C-4D8C-8DD4-C834BB87C6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07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ABA38-E376-4288-AAFF-CFDEB1358D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48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6E17A3-B627-450C-82B1-4E806FDF6E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0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978F7A-061E-43F2-AA9A-E8EC17E610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89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EB593-43A8-4443-9C0F-C8DA314DE2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5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A14CB-4D2F-4F1C-8DBC-D253398B47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390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E56C8-AC30-4544-B0C5-D2FDAF858A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8264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00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EAE6C2-5049-47FE-A769-DE0AE283E35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057400"/>
          </a:xfrm>
        </p:spPr>
        <p:txBody>
          <a:bodyPr/>
          <a:lstStyle/>
          <a:p>
            <a:pPr algn="l" eaLnBrk="1" hangingPunct="1">
              <a:lnSpc>
                <a:spcPct val="95000"/>
              </a:lnSpc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</a:tabLst>
            </a:pPr>
            <a:endParaRPr lang="es-ES" alt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80060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</a:tabLst>
            </a:pPr>
            <a:endParaRPr lang="es-ES" alt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924800" y="6477000"/>
            <a:ext cx="152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20574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461963" algn="l"/>
                <a:tab pos="682625" algn="l"/>
                <a:tab pos="914400" algn="l"/>
                <a:tab pos="1146175" algn="l"/>
                <a:tab pos="1376363" algn="l"/>
                <a:tab pos="8691563" algn="l"/>
              </a:tabLst>
            </a:pPr>
            <a:r>
              <a:rPr lang="es-ES" altLang="en-US" sz="2400" b="1" dirty="0" smtClean="0">
                <a:solidFill>
                  <a:srgbClr val="FFFF00"/>
                </a:solidFill>
              </a:rPr>
              <a:t>HEME AQUÍ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, (yo, ________), </a:t>
            </a:r>
            <a:r>
              <a:rPr lang="es-ES" altLang="en-US" sz="2400" b="1" dirty="0" smtClean="0">
                <a:solidFill>
                  <a:srgbClr val="FFFF00"/>
                </a:solidFill>
              </a:rPr>
              <a:t>ENVÍAME A MÍ</a:t>
            </a:r>
            <a:br>
              <a:rPr lang="es-ES" altLang="en-US" sz="2400" b="1" dirty="0" smtClean="0">
                <a:solidFill>
                  <a:srgbClr val="FFFF00"/>
                </a:solidFill>
              </a:rPr>
            </a:br>
            <a:r>
              <a:rPr lang="es-ES" altLang="en-US" sz="2400" b="1" i="1" dirty="0" smtClean="0">
                <a:solidFill>
                  <a:srgbClr val="FFFF00"/>
                </a:solidFill>
              </a:rPr>
              <a:t>¿Salgo alegremente?</a:t>
            </a:r>
            <a:endParaRPr lang="es-ES" alt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114800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0"/>
              </a:spcAft>
              <a:buNone/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dirty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V. JOEL  1:1—2:11 ……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  <a:tabLst>
                <a:tab pos="231775" algn="l"/>
                <a:tab pos="461963" algn="l"/>
                <a:tab pos="738188" algn="l"/>
              </a:tabLst>
            </a:pPr>
            <a:endParaRPr lang="en-US" sz="2400" b="1" dirty="0">
              <a:solidFill>
                <a:srgbClr val="FFFF00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  <a:tabLst>
                <a:tab pos="231775" algn="l"/>
                <a:tab pos="461963" algn="l"/>
                <a:tab pos="738188" algn="l"/>
              </a:tabLst>
            </a:pPr>
            <a:r>
              <a:rPr lang="es-E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b="1" dirty="0" smtClean="0">
                <a:solidFill>
                  <a:srgbClr val="FFC0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2:1,2,</a:t>
            </a:r>
            <a:r>
              <a:rPr lang="es-E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i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Tocad trompeta en Sion, y dad alarma en mi santo monte; tiemblen todos los moradores de la tierra, porque viene el día de Jehová, porque está cercano.  …..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  <a:tabLst>
                <a:tab pos="231775" algn="l"/>
                <a:tab pos="461963" algn="l"/>
                <a:tab pos="738188" algn="l"/>
              </a:tabLst>
            </a:pPr>
            <a:r>
              <a:rPr lang="es-ES" sz="2400" b="1" i="1" dirty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b="1" i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 Día de tinieblas y de oscuridad, día de nube y de sombra; como sobre los montes se extiende el alba, así vendrá un pueblo grande y fuerte; semejante a él no lo hubo jamás, ni después de él lo habrá en años de muchas generaciones</a:t>
            </a:r>
            <a:r>
              <a:rPr lang="es-E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solidFill>
                <a:schemeClr val="bg1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2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20574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461963" algn="l"/>
                <a:tab pos="682625" algn="l"/>
                <a:tab pos="914400" algn="l"/>
                <a:tab pos="1146175" algn="l"/>
                <a:tab pos="1376363" algn="l"/>
                <a:tab pos="8691563" algn="l"/>
              </a:tabLst>
            </a:pPr>
            <a:r>
              <a:rPr lang="es-ES" altLang="en-US" sz="2400" b="1" dirty="0" smtClean="0">
                <a:solidFill>
                  <a:srgbClr val="FFFF00"/>
                </a:solidFill>
              </a:rPr>
              <a:t>HEME AQUÍ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, (yo, ________), </a:t>
            </a:r>
            <a:r>
              <a:rPr lang="es-ES" altLang="en-US" sz="2400" b="1" dirty="0" smtClean="0">
                <a:solidFill>
                  <a:srgbClr val="FFFF00"/>
                </a:solidFill>
              </a:rPr>
              <a:t>ENVÍAME A MÍ</a:t>
            </a:r>
            <a:br>
              <a:rPr lang="es-ES" altLang="en-US" sz="2400" b="1" dirty="0" smtClean="0">
                <a:solidFill>
                  <a:srgbClr val="FFFF00"/>
                </a:solidFill>
              </a:rPr>
            </a:br>
            <a:r>
              <a:rPr lang="es-ES" altLang="en-US" sz="2400" b="1" i="1" dirty="0" smtClean="0">
                <a:solidFill>
                  <a:srgbClr val="FFFF00"/>
                </a:solidFill>
              </a:rPr>
              <a:t>¿Qué de mi reputación en la hermandad?</a:t>
            </a:r>
            <a:endParaRPr lang="es-ES" alt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534400" cy="4114800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0"/>
              </a:spcAft>
              <a:buNone/>
              <a:tabLst>
                <a:tab pos="231775" algn="l"/>
                <a:tab pos="461963" algn="l"/>
                <a:tab pos="738188" algn="l"/>
              </a:tabLst>
            </a:pPr>
            <a:r>
              <a:rPr lang="es-ES" altLang="en-US" sz="2400" b="1" dirty="0" smtClean="0">
                <a:solidFill>
                  <a:srgbClr val="FFFF00"/>
                </a:solidFill>
              </a:rPr>
              <a:t>VI. LOS APÓSTOLES  </a:t>
            </a:r>
            <a:r>
              <a:rPr lang="en-US" sz="2400" b="1" dirty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Matt. 10:16,17, 22  ….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  <a:tabLst>
                <a:tab pos="231775" algn="l"/>
                <a:tab pos="461963" algn="l"/>
                <a:tab pos="738188" algn="l"/>
              </a:tabLst>
            </a:pPr>
            <a:endParaRPr lang="en-US" sz="2400" b="1" dirty="0" smtClean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 aquí, yo os envío como a ovejas en medio de lobos; sed, pues, prudentes como serpientes, y sencillos como palomas. 17 ….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  <a:tabLst>
                <a:tab pos="231775" algn="l"/>
                <a:tab pos="461963" algn="l"/>
                <a:tab pos="738188" algn="l"/>
              </a:tabLst>
            </a:pPr>
            <a:r>
              <a:rPr lang="es-ES" sz="2400" b="1" dirty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Y guardaos de los hombres, porque os entregarán a los concilios, y en sus sinagogas os azotarán ….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  <a:tabLst>
                <a:tab pos="231775" algn="l"/>
                <a:tab pos="461963" algn="l"/>
                <a:tab pos="738188" algn="l"/>
              </a:tabLst>
            </a:pPr>
            <a:r>
              <a:rPr lang="es-E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22 Y seréis aborrecidos de todos por causa de mi nombre; mas el que persevere hasta el fin, éste será salvo. 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  <a:tabLst>
                <a:tab pos="231775" algn="l"/>
                <a:tab pos="461963" algn="l"/>
                <a:tab pos="738188" algn="l"/>
              </a:tabLst>
            </a:pPr>
            <a:r>
              <a:rPr lang="en-US" sz="2400" b="1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solidFill>
                  <a:srgbClr val="A3E7FF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2400" b="1" dirty="0" err="1" smtClean="0">
                <a:solidFill>
                  <a:srgbClr val="A3E7FF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Anticiparon</a:t>
            </a:r>
            <a:r>
              <a:rPr lang="en-US" sz="2400" b="1" dirty="0" smtClean="0">
                <a:solidFill>
                  <a:srgbClr val="A3E7FF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A3E7FF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algo</a:t>
            </a:r>
            <a:r>
              <a:rPr lang="en-US" sz="2400" b="1" dirty="0" smtClean="0">
                <a:solidFill>
                  <a:srgbClr val="A3E7FF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A3E7FF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placentero</a:t>
            </a:r>
            <a:r>
              <a:rPr lang="en-US" sz="2400" b="1" dirty="0" smtClean="0">
                <a:solidFill>
                  <a:srgbClr val="A3E7FF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cap="none" dirty="0" smtClean="0">
              <a:solidFill>
                <a:srgbClr val="A3E7FF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endParaRPr lang="es-ES" alt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1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20574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461963" algn="l"/>
                <a:tab pos="682625" algn="l"/>
                <a:tab pos="914400" algn="l"/>
                <a:tab pos="1146175" algn="l"/>
                <a:tab pos="1376363" algn="l"/>
                <a:tab pos="8691563" algn="l"/>
              </a:tabLst>
            </a:pPr>
            <a:r>
              <a:rPr lang="es-ES" altLang="en-US" sz="2400" b="1" dirty="0" smtClean="0">
                <a:solidFill>
                  <a:srgbClr val="FFFF00"/>
                </a:solidFill>
              </a:rPr>
              <a:t>HEME AQUÍ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, (yo, ________), </a:t>
            </a:r>
            <a:r>
              <a:rPr lang="es-ES" altLang="en-US" sz="2400" b="1" dirty="0" smtClean="0">
                <a:solidFill>
                  <a:srgbClr val="FFFF00"/>
                </a:solidFill>
              </a:rPr>
              <a:t>ENVÍAME A MÍ</a:t>
            </a:r>
            <a:br>
              <a:rPr lang="es-ES" altLang="en-US" sz="2400" b="1" dirty="0" smtClean="0">
                <a:solidFill>
                  <a:srgbClr val="FFFF00"/>
                </a:solidFill>
              </a:rPr>
            </a:br>
            <a:r>
              <a:rPr lang="es-ES" altLang="en-US" sz="2400" b="1" i="1" dirty="0" smtClean="0">
                <a:solidFill>
                  <a:srgbClr val="FFFF00"/>
                </a:solidFill>
              </a:rPr>
              <a:t>¿Tanta predicación negativa?</a:t>
            </a:r>
            <a:endParaRPr lang="es-ES" alt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48384"/>
            <a:ext cx="8534400" cy="3099816"/>
          </a:xfrm>
        </p:spPr>
        <p:txBody>
          <a:bodyPr/>
          <a:lstStyle/>
          <a:p>
            <a:pPr marL="0" indent="0" algn="ctr" eaLnBrk="1" hangingPunct="1">
              <a:lnSpc>
                <a:spcPct val="95000"/>
              </a:lnSpc>
              <a:spcBef>
                <a:spcPct val="0"/>
              </a:spcBef>
              <a:spcAft>
                <a:spcPts val="1200"/>
              </a:spcAft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rgbClr val="FFFF00"/>
                </a:solidFill>
              </a:rPr>
              <a:t>HEME AQUÍ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, (yo, ________), </a:t>
            </a:r>
            <a:r>
              <a:rPr lang="es-ES" altLang="en-US" sz="2400" b="1" dirty="0" smtClean="0">
                <a:solidFill>
                  <a:srgbClr val="FFFF00"/>
                </a:solidFill>
              </a:rPr>
              <a:t>ENVÍAME A MÍ</a:t>
            </a:r>
            <a:br>
              <a:rPr lang="es-ES" altLang="en-US" sz="2400" b="1" dirty="0" smtClean="0">
                <a:solidFill>
                  <a:srgbClr val="FFFF00"/>
                </a:solidFill>
              </a:rPr>
            </a:br>
            <a:r>
              <a:rPr lang="es-ES" altLang="en-US" sz="2400" b="1" i="1" dirty="0" smtClean="0">
                <a:solidFill>
                  <a:srgbClr val="FFFF00"/>
                </a:solidFill>
              </a:rPr>
              <a:t>¿Quién me va a querer?</a:t>
            </a:r>
          </a:p>
          <a:p>
            <a:pPr marL="0" indent="0" algn="ctr" eaLnBrk="1" hangingPunct="1">
              <a:lnSpc>
                <a:spcPct val="95000"/>
              </a:lnSpc>
              <a:spcBef>
                <a:spcPct val="0"/>
              </a:spcBef>
              <a:spcAft>
                <a:spcPts val="1200"/>
              </a:spcAft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rgbClr val="FFFF00"/>
                </a:solidFill>
              </a:rPr>
              <a:t>HEME AQUÍ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, (yo, ________), </a:t>
            </a:r>
            <a:r>
              <a:rPr lang="es-ES" altLang="en-US" sz="2400" b="1" dirty="0" smtClean="0">
                <a:solidFill>
                  <a:srgbClr val="FFFF00"/>
                </a:solidFill>
              </a:rPr>
              <a:t>ENVÍAME A MÍ</a:t>
            </a:r>
            <a:br>
              <a:rPr lang="es-ES" altLang="en-US" sz="2400" b="1" dirty="0" smtClean="0">
                <a:solidFill>
                  <a:srgbClr val="FFFF00"/>
                </a:solidFill>
              </a:rPr>
            </a:br>
            <a:r>
              <a:rPr lang="es-ES" altLang="en-US" sz="2400" b="1" i="1" dirty="0" smtClean="0">
                <a:solidFill>
                  <a:srgbClr val="FFFF00"/>
                </a:solidFill>
              </a:rPr>
              <a:t>¿Mi nombre en el blanco?</a:t>
            </a:r>
            <a:r>
              <a:rPr lang="es-ES" altLang="en-US" sz="2400" b="1" dirty="0" smtClean="0">
                <a:solidFill>
                  <a:srgbClr val="FFFF00"/>
                </a:solidFill>
              </a:rPr>
              <a:t> </a:t>
            </a:r>
          </a:p>
          <a:p>
            <a:pPr marL="0" indent="0" algn="ctr" eaLnBrk="1" hangingPunct="1">
              <a:lnSpc>
                <a:spcPct val="95000"/>
              </a:lnSpc>
              <a:spcBef>
                <a:spcPct val="0"/>
              </a:spcBef>
              <a:spcAft>
                <a:spcPts val="1200"/>
              </a:spcAft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rgbClr val="FFFF00"/>
                </a:solidFill>
              </a:rPr>
              <a:t>HEME AQUÍ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, (yo, ________), </a:t>
            </a:r>
            <a:r>
              <a:rPr lang="es-ES" altLang="en-US" sz="2400" b="1" dirty="0" smtClean="0">
                <a:solidFill>
                  <a:srgbClr val="FFFF00"/>
                </a:solidFill>
              </a:rPr>
              <a:t>ENVÍAME A MÍ</a:t>
            </a:r>
            <a:br>
              <a:rPr lang="es-ES" altLang="en-US" sz="2400" b="1" dirty="0" smtClean="0">
                <a:solidFill>
                  <a:srgbClr val="FFFF00"/>
                </a:solidFill>
              </a:rPr>
            </a:br>
            <a:r>
              <a:rPr lang="es-ES" altLang="en-US" sz="2400" b="1" i="1" dirty="0" smtClean="0">
                <a:solidFill>
                  <a:srgbClr val="FFFF00"/>
                </a:solidFill>
              </a:rPr>
              <a:t>¿No puedo ser sencillamente un Ministro?</a:t>
            </a:r>
            <a:endParaRPr lang="es-ES" alt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2057400"/>
          </a:xfrm>
        </p:spPr>
        <p:txBody>
          <a:bodyPr/>
          <a:lstStyle/>
          <a:p>
            <a:pPr algn="l" eaLnBrk="1" hangingPunct="1">
              <a:lnSpc>
                <a:spcPct val="95000"/>
              </a:lnSpc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n-US" altLang="en-US" sz="2400" b="1" dirty="0" smtClean="0">
                <a:solidFill>
                  <a:srgbClr val="FFFF00"/>
                </a:solidFill>
              </a:rPr>
              <a:t>	Jer. 20:7-9, 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Me sedujiste, oh Jehová, y fui seducido; más fuerte fuiste que yo, y me venciste; cada día he sido escarnecido, cada cual se burla de mí.  ….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320040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i="1" dirty="0">
                <a:solidFill>
                  <a:schemeClr val="bg1"/>
                </a:solidFill>
              </a:rPr>
              <a:t>	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8  Porque cuantas veces hablo, doy voces, grito: Violencia y destrucción; porque la palabra de Jehová me ha sido para afrenta y escarnio cada día. ….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i="1" dirty="0">
                <a:solidFill>
                  <a:schemeClr val="bg1"/>
                </a:solidFill>
              </a:rPr>
              <a:t>	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9  Y dije: No me acordaré más de él, ni hablaré más en su nombre; no obstante, había en mi corazón como un fuego ardiente metido en mis huesos; traté de sufrirlo, y no pude. 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chemeClr val="bg1"/>
                </a:solidFill>
              </a:rPr>
              <a:t>	Esta es la clase de hombre que dirá: “Envíame a mí”.</a:t>
            </a:r>
          </a:p>
        </p:txBody>
      </p:sp>
    </p:spTree>
    <p:extLst>
      <p:ext uri="{BB962C8B-B14F-4D97-AF65-F5344CB8AC3E}">
        <p14:creationId xmlns:p14="http://schemas.microsoft.com/office/powerpoint/2010/main" val="205364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524000"/>
          </a:xfrm>
        </p:spPr>
        <p:txBody>
          <a:bodyPr/>
          <a:lstStyle/>
          <a:p>
            <a:pPr algn="l" eaLnBrk="1" hangingPunct="1">
              <a:lnSpc>
                <a:spcPct val="95000"/>
              </a:lnSpc>
              <a:tabLst>
                <a:tab pos="228600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91563" algn="l"/>
              </a:tabLst>
            </a:pPr>
            <a:r>
              <a:rPr lang="es-ES" altLang="en-US" sz="2400" b="1" dirty="0">
                <a:solidFill>
                  <a:schemeClr val="bg1"/>
                </a:solidFill>
              </a:rPr>
              <a:t>	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Ha venido sobre nuestra nación (si lo permitimos) un gran cambio cultural que nos puede afectar a todos.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410200"/>
          </a:xfrm>
        </p:spPr>
        <p:txBody>
          <a:bodyPr/>
          <a:lstStyle/>
          <a:p>
            <a:pPr marL="0" indent="0" eaLnBrk="1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chemeClr val="bg1"/>
                </a:solidFill>
              </a:rPr>
              <a:t>	</a:t>
            </a:r>
            <a:r>
              <a:rPr lang="es-ES" altLang="en-US" sz="2400" b="1" dirty="0" smtClean="0">
                <a:solidFill>
                  <a:srgbClr val="A3E7FF"/>
                </a:solidFill>
              </a:rPr>
              <a:t>Dale </a:t>
            </a:r>
            <a:r>
              <a:rPr lang="es-ES" altLang="en-US" sz="2400" b="1" dirty="0" err="1" smtClean="0">
                <a:solidFill>
                  <a:srgbClr val="A3E7FF"/>
                </a:solidFill>
              </a:rPr>
              <a:t>Carnagie</a:t>
            </a:r>
            <a:r>
              <a:rPr lang="es-ES" altLang="en-US" sz="2400" b="1" dirty="0" smtClean="0">
                <a:solidFill>
                  <a:srgbClr val="A3E7FF"/>
                </a:solidFill>
              </a:rPr>
              <a:t> 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(1888—1955), 1936, “Como ganar amigos e influenciar en la gente”.</a:t>
            </a:r>
          </a:p>
          <a:p>
            <a:pPr marL="0" indent="0" eaLnBrk="1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>
                <a:solidFill>
                  <a:schemeClr val="bg1"/>
                </a:solidFill>
              </a:rPr>
              <a:t>	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Las citas tomadas del libro en letra amarilla, y luego un pasaje correspondiente:</a:t>
            </a:r>
          </a:p>
          <a:p>
            <a:pPr marL="0" indent="0" eaLnBrk="1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chemeClr val="bg1"/>
                </a:solidFill>
              </a:rPr>
              <a:t>	</a:t>
            </a:r>
            <a:r>
              <a:rPr lang="es-ES" altLang="en-US" sz="2400" b="1" dirty="0" smtClean="0">
                <a:solidFill>
                  <a:srgbClr val="FFFF00"/>
                </a:solidFill>
              </a:rPr>
              <a:t>Seis Maneras Para Hacer Que La Gente Le Quiera 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contra </a:t>
            </a:r>
            <a:r>
              <a:rPr lang="es-ES" altLang="en-US" sz="2400" b="1" dirty="0" smtClean="0">
                <a:solidFill>
                  <a:srgbClr val="FFC000"/>
                </a:solidFill>
              </a:rPr>
              <a:t>Gál. 1:10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, ….</a:t>
            </a:r>
            <a:endParaRPr lang="es-ES" altLang="en-US" sz="2400" b="1" dirty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chemeClr val="bg1"/>
                </a:solidFill>
              </a:rPr>
              <a:t>		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Pues, ¿busco ahora el favor de los hombres, o el de Dios? ¿O trato de agradar a los hombres? Pues si toda-vía agradara a los hombres, no sería siervo de Cristo. </a:t>
            </a:r>
          </a:p>
          <a:p>
            <a:pPr marL="0" indent="0" defTabSz="461963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31775" algn="l"/>
                <a:tab pos="461963" algn="l"/>
              </a:tabLst>
            </a:pP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Como </a:t>
            </a:r>
            <a:r>
              <a:rPr lang="en-US" sz="2400" b="1" cap="none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Cambiar</a:t>
            </a: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lang="en-US" sz="2400" b="1" cap="none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Gente</a:t>
            </a: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Sin Dar </a:t>
            </a:r>
            <a:r>
              <a:rPr lang="en-US" sz="2400" b="1" cap="none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Ofensa</a:t>
            </a: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400" b="1" cap="none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Despertar</a:t>
            </a: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Resentimiento</a:t>
            </a: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contra</a:t>
            </a: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smtClean="0">
                <a:solidFill>
                  <a:srgbClr val="FFC0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Mat. 15:12-14, ….</a:t>
            </a:r>
          </a:p>
          <a:p>
            <a:pPr marL="0" indent="0" defTabSz="461963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31775" algn="l"/>
                <a:tab pos="461963" algn="l"/>
              </a:tabLst>
            </a:pPr>
            <a:r>
              <a:rPr lang="es-ES" altLang="en-US" sz="2400" b="1" i="1" dirty="0" smtClean="0">
                <a:solidFill>
                  <a:schemeClr val="bg1"/>
                </a:solidFill>
              </a:rPr>
              <a:t>	¿Sabes que los fariseos se ofendieron cuando oyeron esta palabra? 13  Pero respondiendo él, dijo: Toda planta que no plantó mi Padre celestial, será desarraigada.  14  Dejadlos; son ciegos guías de ciegos; y si el ciego guiare al ciego, ambos caerán en el hoyo. </a:t>
            </a:r>
          </a:p>
          <a:p>
            <a:pPr marL="0" indent="0" defTabSz="461963">
              <a:spcBef>
                <a:spcPts val="0"/>
              </a:spcBef>
              <a:spcAft>
                <a:spcPts val="0"/>
              </a:spcAft>
              <a:buNone/>
              <a:tabLst>
                <a:tab pos="231775" algn="l"/>
                <a:tab pos="461963" algn="l"/>
              </a:tabLst>
            </a:pPr>
            <a:endParaRPr lang="es-ES" altLang="en-US" sz="2400" b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01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828800"/>
          </a:xfrm>
        </p:spPr>
        <p:txBody>
          <a:bodyPr/>
          <a:lstStyle/>
          <a:p>
            <a:pPr algn="l" eaLnBrk="1" hangingPunct="1">
              <a:lnSpc>
                <a:spcPct val="95000"/>
              </a:lnSpc>
              <a:tabLst>
                <a:tab pos="228600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91563" algn="l"/>
              </a:tabLst>
            </a:pP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Permitir</a:t>
            </a:r>
            <a:r>
              <a:rPr lang="en-US" sz="2400" b="1" dirty="0">
                <a:solidFill>
                  <a:srgbClr val="FFFF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 Se Hagan Amigos Pronto Y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Fácilmente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contra </a:t>
            </a:r>
            <a:r>
              <a:rPr lang="en-US" sz="2400" b="1" cap="none" dirty="0" smtClean="0">
                <a:solidFill>
                  <a:srgbClr val="FFC0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Lk. 23:12, </a:t>
            </a:r>
            <a:r>
              <a:rPr lang="en-US" sz="2400" b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Pilato y </a:t>
            </a:r>
            <a:r>
              <a:rPr lang="en-US" sz="2400" b="1" cap="none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Herodes</a:t>
            </a:r>
            <a:r>
              <a:rPr lang="en-US" sz="2400" b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…..</a:t>
            </a:r>
            <a:endParaRPr lang="es-ES" alt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64920"/>
            <a:ext cx="8839200" cy="467868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chemeClr val="bg1"/>
                </a:solidFill>
              </a:rPr>
              <a:t> 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	Y se hicieron amigos Pilato y Herodes aquel día; porque antes estaban enemistados entre sí.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rgbClr val="FFC000"/>
                </a:solidFill>
              </a:rPr>
              <a:t>	Luc. 21:16, 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Mas seréis entregados aun por vuestros padres, y hermanos, y parientes, y </a:t>
            </a:r>
            <a:r>
              <a:rPr lang="es-ES" altLang="en-US" sz="2400" b="1" i="1" u="sng" dirty="0" smtClean="0">
                <a:solidFill>
                  <a:schemeClr val="bg1"/>
                </a:solidFill>
              </a:rPr>
              <a:t>amigos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; y matarán a algunos de vosotros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231775" algn="l"/>
                <a:tab pos="461963" algn="l"/>
              </a:tabLst>
            </a:pP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cap="none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Aumentar</a:t>
            </a: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Popularidad</a:t>
            </a: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Pop (la </a:t>
            </a:r>
            <a:r>
              <a:rPr lang="en-US" sz="2400" b="1" cap="none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raiz</a:t>
            </a:r>
            <a:r>
              <a:rPr lang="en-US" sz="2400" b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la palabra; e.g., popular) del </a:t>
            </a:r>
            <a:r>
              <a:rPr lang="en-US" sz="2400" b="1" cap="none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latín</a:t>
            </a:r>
            <a:r>
              <a:rPr lang="en-US" sz="2400" b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b="1" cap="none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populus</a:t>
            </a:r>
            <a:r>
              <a:rPr lang="en-US" sz="2400" b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= pueblo (e.g., </a:t>
            </a:r>
            <a:r>
              <a:rPr lang="en-US" sz="2400" b="1" cap="none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población</a:t>
            </a:r>
            <a:r>
              <a:rPr lang="en-US" sz="2400" b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). ….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231775" algn="l"/>
                <a:tab pos="461963" algn="l"/>
              </a:tabLst>
            </a:pP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La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verdad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nunca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popular,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porque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del pueblo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sino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Dios.</a:t>
            </a:r>
            <a:endParaRPr lang="en-US" sz="2400" b="1" dirty="0">
              <a:solidFill>
                <a:schemeClr val="bg1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95000"/>
              </a:lnSpc>
              <a:spcBef>
                <a:spcPct val="0"/>
              </a:spcBef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cap="none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Aumentar</a:t>
            </a: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Su </a:t>
            </a:r>
            <a:r>
              <a:rPr lang="en-US" sz="2400" b="1" cap="none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Influencia</a:t>
            </a: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Su </a:t>
            </a:r>
            <a:r>
              <a:rPr lang="en-US" sz="2400" b="1" cap="none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Prestigio</a:t>
            </a: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Su </a:t>
            </a:r>
            <a:r>
              <a:rPr lang="en-US" sz="2400" b="1" cap="none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Habilidad</a:t>
            </a: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1" cap="none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Llevar</a:t>
            </a: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Cabo.</a:t>
            </a:r>
            <a:r>
              <a:rPr lang="en-US" sz="2400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Muchos</a:t>
            </a:r>
            <a:r>
              <a:rPr lang="en-US" sz="2400" b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predicadores</a:t>
            </a:r>
            <a:r>
              <a:rPr lang="en-US" sz="2400" b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b="1" cap="none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hermanos</a:t>
            </a:r>
            <a:r>
              <a:rPr lang="en-US" sz="2400" b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2400" b="1" cap="none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mo-vidos</a:t>
            </a:r>
            <a:r>
              <a:rPr lang="en-US" sz="2400" b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b="1" cap="none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US" sz="2400" b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influenciales</a:t>
            </a:r>
            <a:r>
              <a:rPr lang="en-US" sz="2400" b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entre </a:t>
            </a:r>
            <a:r>
              <a:rPr lang="en-US" sz="2400" b="1" cap="none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otros</a:t>
            </a:r>
            <a:r>
              <a:rPr lang="en-US" sz="2400" b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cap="none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2400" b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eso</a:t>
            </a:r>
            <a:r>
              <a:rPr lang="en-US" sz="2400" b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cap="none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abrazarlos</a:t>
            </a:r>
            <a:r>
              <a:rPr lang="en-US" sz="2400" b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b="1" cap="none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nunca</a:t>
            </a:r>
            <a:r>
              <a:rPr lang="en-US" sz="2400" b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contradecirles</a:t>
            </a:r>
            <a:r>
              <a:rPr lang="en-US" sz="2400" b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con la </a:t>
            </a:r>
            <a:r>
              <a:rPr lang="en-US" sz="2400" b="1" cap="none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verdad</a:t>
            </a:r>
            <a:r>
              <a:rPr lang="en-US" sz="2400" b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altLang="en-US" sz="2400" b="1" i="1" dirty="0" smtClean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endParaRPr lang="es-ES" altLang="en-US" sz="24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94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828800"/>
          </a:xfrm>
        </p:spPr>
        <p:txBody>
          <a:bodyPr/>
          <a:lstStyle/>
          <a:p>
            <a:pPr algn="l" eaLnBrk="1" hangingPunct="1">
              <a:lnSpc>
                <a:spcPct val="95000"/>
              </a:lnSpc>
              <a:tabLst>
                <a:tab pos="228600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91563" algn="l"/>
              </a:tabLst>
            </a:pPr>
            <a:r>
              <a:rPr lang="es-ES" altLang="en-US" sz="2400" b="1" dirty="0" smtClean="0">
                <a:solidFill>
                  <a:schemeClr val="bg1"/>
                </a:solidFill>
              </a:rPr>
              <a:t> 	</a:t>
            </a:r>
            <a:r>
              <a:rPr lang="es-ES" altLang="en-US" sz="2400" b="1" dirty="0" smtClean="0">
                <a:solidFill>
                  <a:srgbClr val="FFFF00"/>
                </a:solidFill>
              </a:rPr>
              <a:t>Evitar Discusiones, Mantener Suaves Y Placenteros Sus Contactos Humanos  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contra  </a:t>
            </a:r>
            <a:r>
              <a:rPr lang="es-ES" altLang="en-US" sz="2400" b="1" dirty="0" smtClean="0">
                <a:solidFill>
                  <a:srgbClr val="FFC000"/>
                </a:solidFill>
              </a:rPr>
              <a:t>Rom. 16:17,18 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……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03860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i="1" dirty="0" smtClean="0">
                <a:solidFill>
                  <a:schemeClr val="bg1"/>
                </a:solidFill>
              </a:rPr>
              <a:t>	Mas os ruego, hermanos, que os fijéis en los que causan divisiones y tropiezos en contra de la doctrina que vosotros habéis aprendido, y que os apartéis de ellos. ….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i="1" dirty="0" smtClean="0">
                <a:solidFill>
                  <a:schemeClr val="bg1"/>
                </a:solidFill>
              </a:rPr>
              <a:t>	18  Porque tales personas no sirven a nuestro Señor Jesucristo, sino a sus propios vientres, y con suaves palabras y lisonjas engañan los corazones de los ingenuos.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3484563" algn="l"/>
                <a:tab pos="8629650" algn="l"/>
              </a:tabLst>
            </a:pPr>
            <a:r>
              <a:rPr lang="es-ES" altLang="en-US" sz="2400" b="1" dirty="0" smtClean="0">
                <a:solidFill>
                  <a:schemeClr val="bg1"/>
                </a:solidFill>
              </a:rPr>
              <a:t>	</a:t>
            </a:r>
            <a:r>
              <a:rPr lang="es-ES" altLang="en-US" sz="2400" b="1" dirty="0" smtClean="0">
                <a:solidFill>
                  <a:srgbClr val="FFFF00"/>
                </a:solidFill>
              </a:rPr>
              <a:t>Hacerse Mejor Orador Y Brillar En La Conversación 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contra </a:t>
            </a:r>
            <a:r>
              <a:rPr lang="es-ES" altLang="en-US" sz="2400" b="1" dirty="0" smtClean="0">
                <a:solidFill>
                  <a:srgbClr val="FFC000"/>
                </a:solidFill>
              </a:rPr>
              <a:t>Fil. 1:17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, 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estoy puesto para la defensa del evangelio.</a:t>
            </a:r>
            <a:endParaRPr lang="es-ES" altLang="en-US" sz="2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60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2057400"/>
          </a:xfrm>
        </p:spPr>
        <p:txBody>
          <a:bodyPr/>
          <a:lstStyle/>
          <a:p>
            <a:pPr algn="l" eaLnBrk="1" hangingPunct="1">
              <a:lnSpc>
                <a:spcPct val="95000"/>
              </a:lnSpc>
              <a:tabLst>
                <a:tab pos="228600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91563" algn="l"/>
              </a:tabLst>
            </a:pPr>
            <a:r>
              <a:rPr lang="es-ES" altLang="en-US" sz="2400" b="1" dirty="0">
                <a:solidFill>
                  <a:schemeClr val="bg1"/>
                </a:solidFill>
              </a:rPr>
              <a:t>	</a:t>
            </a:r>
            <a:r>
              <a:rPr lang="es-ES" altLang="en-US" sz="2400" b="1" dirty="0" smtClean="0">
                <a:solidFill>
                  <a:srgbClr val="FFFF00"/>
                </a:solidFill>
              </a:rPr>
              <a:t>No Critique, Condenar, Ni Quejarse. A La Naturaleza Humana No Le Guste Admitir Culpa. Cuando Uno Critica Y Humilla, La Gente Pocas Veces Responde Bien, Y Muchas Veces Se Pone Muy Defensiva Y Resiente A Su Oponente.</a:t>
            </a:r>
            <a:endParaRPr lang="es-ES" alt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839200" cy="434340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Manejar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Bien A La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Gemte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Requiere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Nunca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Critique-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Quejarnos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Porque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Eso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Nunca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Logra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Deseamos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n-US" sz="2400" b="1" dirty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Letrero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iglesia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Houston, TX: “No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criticamos</a:t>
            </a:r>
            <a:r>
              <a:rPr lang="en-US" sz="2400" b="1" dirty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condenamos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solamente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amamos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” = 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mega-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iglesia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Manera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Mejor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Ganar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Argumento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Evitarlo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Cuando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Discutimos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Con La Persona, Que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Ganemos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 Que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Perdamos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Siempre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Perdemos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La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Otra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Persona Se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Sentirá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Humillada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Fortalecida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Solamente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Buscará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Reforzar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Su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Propia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Posición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Debemos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Siempre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Evitar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Discusiones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Contra</a:t>
            </a:r>
            <a:r>
              <a:rPr lang="en-US" sz="2400" b="1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Hech. 18:28, ….</a:t>
            </a:r>
            <a:endParaRPr lang="en-US" sz="2400" b="1" dirty="0">
              <a:solidFill>
                <a:srgbClr val="FFC000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60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1676400"/>
          </a:xfrm>
        </p:spPr>
        <p:txBody>
          <a:bodyPr/>
          <a:lstStyle/>
          <a:p>
            <a:pPr algn="l" eaLnBrk="1" hangingPunct="1">
              <a:lnSpc>
                <a:spcPct val="95000"/>
              </a:lnSpc>
              <a:tabLst>
                <a:tab pos="228600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91563" algn="l"/>
              </a:tabLst>
            </a:pPr>
            <a:r>
              <a:rPr lang="es-ES" altLang="en-US" sz="2400" b="1" i="1" dirty="0" smtClean="0">
                <a:solidFill>
                  <a:schemeClr val="bg1"/>
                </a:solidFill>
              </a:rPr>
              <a:t>	porque con gran vehemencia refutaba 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(Apolos) 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pública-mente a los judíos, demostrando por las Escrituras que Jesús era el Cristo.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10600" cy="426720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chemeClr val="bg1"/>
                </a:solidFill>
              </a:rPr>
              <a:t>	Refutar: el vocablo griego da a entender que Apolos “afrontaba por turnos los argumentos opuestos, </a:t>
            </a:r>
            <a:r>
              <a:rPr lang="es-ES" altLang="en-US" sz="2400" b="1" dirty="0" err="1" smtClean="0">
                <a:solidFill>
                  <a:schemeClr val="bg1"/>
                </a:solidFill>
              </a:rPr>
              <a:t>ponién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-dolos a ras del suelo (kata); los convencía de culpa moral” (W. E. Vine).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>
                <a:solidFill>
                  <a:schemeClr val="bg1"/>
                </a:solidFill>
              </a:rPr>
              <a:t>	</a:t>
            </a:r>
            <a:r>
              <a:rPr lang="es-ES" altLang="en-US" sz="2400" b="1" dirty="0" smtClean="0">
                <a:solidFill>
                  <a:srgbClr val="FFC000"/>
                </a:solidFill>
              </a:rPr>
              <a:t>Hech. 15:2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, 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Como Pablo y Bernabé tuviesen una </a:t>
            </a:r>
            <a:r>
              <a:rPr lang="es-ES" altLang="en-US" sz="2400" b="1" i="1" dirty="0" err="1" smtClean="0">
                <a:solidFill>
                  <a:schemeClr val="bg1"/>
                </a:solidFill>
              </a:rPr>
              <a:t>discu-sión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 y contienda no pequeña con ellos.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i="1" dirty="0" smtClean="0">
                <a:solidFill>
                  <a:srgbClr val="FFFF00"/>
                </a:solidFill>
              </a:rPr>
              <a:t>	</a:t>
            </a:r>
            <a:r>
              <a:rPr lang="es-ES" altLang="en-US" sz="2400" b="1" dirty="0" smtClean="0">
                <a:solidFill>
                  <a:srgbClr val="FFFF00"/>
                </a:solidFill>
              </a:rPr>
              <a:t> Nunca Decir Que La Persona Está Mal, Sino Más Bien Guiarla A Dónde Usted Quiere Que Vaya Con Preguntas A Que Dé Respuesta De Sí  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contra </a:t>
            </a:r>
            <a:r>
              <a:rPr lang="es-ES" altLang="en-US" sz="2400" b="1" dirty="0" smtClean="0">
                <a:solidFill>
                  <a:srgbClr val="FFC000"/>
                </a:solidFill>
              </a:rPr>
              <a:t>Mat. 22:45,46 ….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rgbClr val="FFC000"/>
                </a:solidFill>
              </a:rPr>
              <a:t>		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Pues si David le llama Señor, ¿cómo es su hijo?  46  Y nadie le podía responder palabra; ni osó alguno desde aquel día preguntarle más. </a:t>
            </a:r>
          </a:p>
        </p:txBody>
      </p:sp>
    </p:spTree>
    <p:extLst>
      <p:ext uri="{BB962C8B-B14F-4D97-AF65-F5344CB8AC3E}">
        <p14:creationId xmlns:p14="http://schemas.microsoft.com/office/powerpoint/2010/main" val="266350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828800"/>
          </a:xfrm>
        </p:spPr>
        <p:txBody>
          <a:bodyPr/>
          <a:lstStyle/>
          <a:p>
            <a:pPr algn="l" eaLnBrk="1" hangingPunct="1">
              <a:lnSpc>
                <a:spcPct val="95000"/>
              </a:lnSpc>
              <a:tabLst>
                <a:tab pos="228600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91563" algn="l"/>
              </a:tabLst>
            </a:pPr>
            <a:r>
              <a:rPr lang="es-ES" altLang="en-US" sz="2400" b="1" dirty="0" smtClean="0">
                <a:solidFill>
                  <a:srgbClr val="FFFF00"/>
                </a:solidFill>
              </a:rPr>
              <a:t>	Dramatice Sus Ideas. En Este </a:t>
            </a:r>
            <a:r>
              <a:rPr lang="es-ES" altLang="en-US" sz="2400" b="1" dirty="0">
                <a:solidFill>
                  <a:srgbClr val="FFFF00"/>
                </a:solidFill>
              </a:rPr>
              <a:t>M</a:t>
            </a:r>
            <a:r>
              <a:rPr lang="es-ES" altLang="en-US" sz="2400" b="1" dirty="0" smtClean="0">
                <a:solidFill>
                  <a:srgbClr val="FFFF00"/>
                </a:solidFill>
              </a:rPr>
              <a:t>undo </a:t>
            </a:r>
            <a:r>
              <a:rPr lang="es-ES" altLang="en-US" sz="2400" b="1" dirty="0">
                <a:solidFill>
                  <a:srgbClr val="FFFF00"/>
                </a:solidFill>
              </a:rPr>
              <a:t>D</a:t>
            </a:r>
            <a:r>
              <a:rPr lang="es-ES" altLang="en-US" sz="2400" b="1" dirty="0" smtClean="0">
                <a:solidFill>
                  <a:srgbClr val="FFFF00"/>
                </a:solidFill>
              </a:rPr>
              <a:t>e </a:t>
            </a:r>
            <a:r>
              <a:rPr lang="es-ES" altLang="en-US" sz="2400" b="1" dirty="0">
                <a:solidFill>
                  <a:srgbClr val="FFFF00"/>
                </a:solidFill>
              </a:rPr>
              <a:t>P</a:t>
            </a:r>
            <a:r>
              <a:rPr lang="es-ES" altLang="en-US" sz="2400" b="1" dirty="0" smtClean="0">
                <a:solidFill>
                  <a:srgbClr val="FFFF00"/>
                </a:solidFill>
              </a:rPr>
              <a:t>aso Rápido No Basta Sencillamente Declarar La Verdad. La Verdad Tiene Que Ser Hecha Viva, Interesante Y Dramática.  ….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A </a:t>
            </a:r>
            <a:r>
              <a:rPr lang="en-US" sz="2400" b="1" cap="none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Veces</a:t>
            </a: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2400" b="1" cap="none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Bastan</a:t>
            </a: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Las Ideas </a:t>
            </a:r>
            <a:r>
              <a:rPr lang="en-US" sz="2400" b="1" cap="none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Solas</a:t>
            </a: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Hay Que </a:t>
            </a:r>
            <a:r>
              <a:rPr lang="en-US" sz="2400" b="1" cap="none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Dramati-zarlas</a:t>
            </a: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contra </a:t>
            </a:r>
            <a:r>
              <a:rPr lang="en-U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none" dirty="0" smtClean="0">
                <a:solidFill>
                  <a:srgbClr val="FFC0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Jn. 8:32; 17:17; Gál. 4:16, …..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n-US" sz="2400" b="1" i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b="1" i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conoceréis la verdad, y la verdad os hará libres …. 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sz="2400" b="1" i="1" cap="none" dirty="0" smtClean="0">
                <a:solidFill>
                  <a:srgbClr val="FFC0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i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Santifícalos en tu verdad; tu palabra es verdad ….. ¿Me he hecho, pues, vuestro enemigo, por deciros la verdad? 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Deje Que El Otro Salve Apariencias. Nada Disminuye La Dignidad Del Hombre Como Lo Hace Un Insulto De Su Autoestima. Si No Condenamos A Nuestros Empleados Delante De Otros, Y Si Permitimos Que Salven Las </a:t>
            </a:r>
            <a:r>
              <a:rPr lang="es-ES" sz="2400" b="1" cap="none" dirty="0" err="1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Apa-riencias</a:t>
            </a:r>
            <a:r>
              <a:rPr lang="es-ES" sz="2400" b="1" cap="none" dirty="0" smtClean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Tendrán Motivación Para Hacer Mejor En El Fu-turo Y Tendrán Confianza En Hacerlo  </a:t>
            </a:r>
            <a:r>
              <a:rPr lang="es-ES" sz="2400" b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contra  </a:t>
            </a:r>
            <a:r>
              <a:rPr lang="es-ES" sz="2400" b="1" cap="none" dirty="0" smtClean="0">
                <a:solidFill>
                  <a:srgbClr val="FFC0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Gál. 2:14, </a:t>
            </a:r>
            <a:r>
              <a:rPr lang="es-ES" sz="2400" b="1" i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Pero cuando vi que no andaban rectamente conforme a la verdad del evangelio, dije a Pedro delante de todos: Si tú, …</a:t>
            </a:r>
            <a:endParaRPr lang="es-ES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4478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461963" algn="l"/>
                <a:tab pos="682625" algn="l"/>
                <a:tab pos="914400" algn="l"/>
                <a:tab pos="1146175" algn="l"/>
                <a:tab pos="1376363" algn="l"/>
                <a:tab pos="8691563" algn="l"/>
              </a:tabLst>
            </a:pPr>
            <a:r>
              <a:rPr lang="es-ES" altLang="en-US" sz="2400" b="1" dirty="0" smtClean="0">
                <a:solidFill>
                  <a:srgbClr val="FFFF00"/>
                </a:solidFill>
              </a:rPr>
              <a:t>HEME AQUÍ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, (yo, ________), </a:t>
            </a:r>
            <a:r>
              <a:rPr lang="es-ES" altLang="en-US" sz="2400" b="1" dirty="0" smtClean="0">
                <a:solidFill>
                  <a:srgbClr val="FFFF00"/>
                </a:solidFill>
              </a:rPr>
              <a:t>ENVÍAME A MÍ</a:t>
            </a:r>
            <a:br>
              <a:rPr lang="es-ES" altLang="en-US" sz="2400" b="1" dirty="0" smtClean="0">
                <a:solidFill>
                  <a:srgbClr val="FFFF00"/>
                </a:solidFill>
              </a:rPr>
            </a:br>
            <a:r>
              <a:rPr lang="es-ES" altLang="en-US" sz="2400" b="1" dirty="0" smtClean="0">
                <a:solidFill>
                  <a:srgbClr val="FFC000"/>
                </a:solidFill>
              </a:rPr>
              <a:t>Isaías 6:8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33400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chemeClr val="bg1"/>
                </a:solidFill>
              </a:rPr>
              <a:t>	¿Qué es su concepto de un predicador (“Ministro”, “Pastor”, “Reverendo”, “Padre”, etc.)? ¿Un clérigo? ¿Licenciado? ¿Con título (Doctor de Divinidad)?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>
                <a:solidFill>
                  <a:schemeClr val="bg1"/>
                </a:solidFill>
              </a:rPr>
              <a:t>	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Letrero: Tal y tal iglesia, fulano de tal, </a:t>
            </a:r>
            <a:r>
              <a:rPr lang="es-ES" altLang="en-US" sz="2400" b="1" i="1" u="sng" dirty="0" smtClean="0">
                <a:solidFill>
                  <a:schemeClr val="bg1"/>
                </a:solidFill>
              </a:rPr>
              <a:t>predicador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i="1" dirty="0">
                <a:solidFill>
                  <a:schemeClr val="bg1"/>
                </a:solidFill>
              </a:rPr>
              <a:t>	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Más común: Tal y tal iglesia, fulano de tal </a:t>
            </a:r>
            <a:r>
              <a:rPr lang="es-ES" altLang="en-US" sz="2400" b="1" i="1" u="sng" dirty="0" smtClean="0">
                <a:solidFill>
                  <a:schemeClr val="bg1"/>
                </a:solidFill>
              </a:rPr>
              <a:t>Ministro</a:t>
            </a:r>
            <a:r>
              <a:rPr lang="es-ES" altLang="en-US" sz="2400" b="1" u="sng" dirty="0" smtClean="0">
                <a:solidFill>
                  <a:schemeClr val="bg1"/>
                </a:solidFill>
              </a:rPr>
              <a:t> 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 (título)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>
                <a:solidFill>
                  <a:schemeClr val="bg1"/>
                </a:solidFill>
              </a:rPr>
              <a:t>	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Dios en el Antiguo Testamento a veces necesitaba </a:t>
            </a:r>
            <a:r>
              <a:rPr lang="es-ES" altLang="en-US" sz="2400" b="1" dirty="0" err="1" smtClean="0">
                <a:solidFill>
                  <a:schemeClr val="bg1"/>
                </a:solidFill>
              </a:rPr>
              <a:t>cier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-tos predicadores para una tarea específica y les </a:t>
            </a:r>
            <a:r>
              <a:rPr lang="es-ES" altLang="en-US" sz="2400" b="1" dirty="0" err="1" smtClean="0">
                <a:solidFill>
                  <a:schemeClr val="bg1"/>
                </a:solidFill>
              </a:rPr>
              <a:t>comisio-nó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 para la obra.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>
                <a:solidFill>
                  <a:schemeClr val="bg1"/>
                </a:solidFill>
              </a:rPr>
              <a:t>	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Consideramos algunos casos de esto y las tareas que se les designó y que ellos aceptaron las comisiones (en-</a:t>
            </a:r>
            <a:r>
              <a:rPr lang="es-ES" altLang="en-US" sz="2400" b="1" dirty="0" err="1" smtClean="0">
                <a:solidFill>
                  <a:schemeClr val="bg1"/>
                </a:solidFill>
              </a:rPr>
              <a:t>víame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 a mí).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chemeClr val="bg1"/>
                </a:solidFill>
              </a:rPr>
              <a:t>	</a:t>
            </a:r>
            <a:r>
              <a:rPr lang="es-ES" altLang="en-US" sz="2400" b="1" dirty="0" smtClean="0">
                <a:solidFill>
                  <a:srgbClr val="FFC000"/>
                </a:solidFill>
              </a:rPr>
              <a:t>Isaías 6:8-13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, 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Después oí la voz del Señor, que decía: ¿A quién enviaré, y quién irá por nosotros? Entonces respondí yo: Heme aquí, envíame a mí  …. </a:t>
            </a:r>
            <a:endParaRPr lang="es-ES" altLang="en-US" sz="2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524000"/>
          </a:xfrm>
        </p:spPr>
        <p:txBody>
          <a:bodyPr/>
          <a:lstStyle/>
          <a:p>
            <a:pPr algn="l" eaLnBrk="1" hangingPunct="1">
              <a:lnSpc>
                <a:spcPct val="95000"/>
              </a:lnSpc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sz="2400" b="1" i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siendo judío, vives como los gentiles y no como judío, ¿por qué obligas a los gentiles a judaizar?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41020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chemeClr val="bg1"/>
                </a:solidFill>
              </a:rPr>
              <a:t>	El billonario “Warren </a:t>
            </a:r>
            <a:r>
              <a:rPr lang="es-ES" altLang="en-US" sz="2400" b="1" dirty="0" err="1" smtClean="0">
                <a:solidFill>
                  <a:schemeClr val="bg1"/>
                </a:solidFill>
              </a:rPr>
              <a:t>Buffett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 tomó el curso Dale Carnegie, ‘Como Ganar Amigos E Influir En La Gente’ cuando tuvo 20 años de edad, y hasta la fecha tiene su diploma en su oficina”.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chemeClr val="bg1"/>
                </a:solidFill>
              </a:rPr>
              <a:t>	¿Qué es su concepto de un predicador (Ministro, Pastor, Reverendo, Padre)? ¿Es un clérigo?  ¿Tiene licencia para predicar? ¿Lleva título eclesiástico? 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>
                <a:solidFill>
                  <a:schemeClr val="bg1"/>
                </a:solidFill>
              </a:rPr>
              <a:t>	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Por contraste escuchemos a Pablo, </a:t>
            </a:r>
            <a:r>
              <a:rPr lang="es-ES" altLang="en-US" sz="2400" b="1" dirty="0" smtClean="0">
                <a:solidFill>
                  <a:srgbClr val="FFC000"/>
                </a:solidFill>
              </a:rPr>
              <a:t>1 Cor. 4:1-5, … 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i="1" dirty="0" smtClean="0">
                <a:solidFill>
                  <a:schemeClr val="bg1"/>
                </a:solidFill>
              </a:rPr>
              <a:t>		Así, pues, téngannos los hombres por servidores de Cristo, y administradores de los misterios de Dios.  2  Ahora bien, se requiere de los administradores, que cada uno sea hallado fiel. ….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i="1" dirty="0" smtClean="0">
                <a:solidFill>
                  <a:schemeClr val="bg1"/>
                </a:solidFill>
              </a:rPr>
              <a:t>	 Yo en muy poco tengo el ser juzgado por vosotros, o por tribunal humano; y ni aun yo me juzgo a mí mismo.  4  Porque aunque de nada tengo mala conciencia, …..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endParaRPr lang="es-ES" altLang="en-US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58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1600200"/>
          </a:xfrm>
        </p:spPr>
        <p:txBody>
          <a:bodyPr/>
          <a:lstStyle/>
          <a:p>
            <a:pPr algn="l" eaLnBrk="1" hangingPunct="1">
              <a:lnSpc>
                <a:spcPct val="95000"/>
              </a:lnSpc>
              <a:tabLst>
                <a:tab pos="461963" algn="l"/>
                <a:tab pos="682625" algn="l"/>
                <a:tab pos="914400" algn="l"/>
                <a:tab pos="1146175" algn="l"/>
                <a:tab pos="1376363" algn="l"/>
                <a:tab pos="8691563" algn="l"/>
              </a:tabLst>
            </a:pPr>
            <a:r>
              <a:rPr lang="es-ES" altLang="en-US" sz="2400" b="1" i="1" dirty="0" smtClean="0">
                <a:solidFill>
                  <a:schemeClr val="bg1"/>
                </a:solidFill>
              </a:rPr>
              <a:t>no por eso soy justificado; pero el que me juzga es el Señor.  ….</a:t>
            </a:r>
            <a:endParaRPr lang="es-ES" alt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686800" cy="480060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i="1" dirty="0" smtClean="0">
                <a:solidFill>
                  <a:schemeClr val="bg1"/>
                </a:solidFill>
              </a:rPr>
              <a:t>	5  Así que, no juzguéis nada antes de tiempo, hasta que venga el Señor, el cual aclarará también lo oculto de las tinieblas, y manifestará las intenciones de los corazones; y entonces cada uno recibirá su alabanza de Dios.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chemeClr val="bg1"/>
                </a:solidFill>
              </a:rPr>
              <a:t>	Hemos tenido en el país décadas de PC (correcto político) y PMA (actitud mental positiva). Debido a esto hay hermanos, inclusos predicadores, que no pondrán sus nombres en el blanco (Heme aquí, ___, envíame a mí).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chemeClr val="bg1"/>
                </a:solidFill>
              </a:rPr>
              <a:t>	¿Estuvo Pablo enojado o actuó por el Espíritu Santo, cuando escribió esto en </a:t>
            </a:r>
            <a:r>
              <a:rPr lang="en-US" sz="2400" b="1" cap="none" dirty="0" smtClean="0">
                <a:solidFill>
                  <a:srgbClr val="FFC0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Cor. 14:37,38</a:t>
            </a:r>
            <a:r>
              <a:rPr lang="en-US" sz="2400" b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 ….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n-U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b="1" i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 alguno se cree profeta, o espiritual, reconozca que lo que os escribo son mandamientos del Señor.  38  Mas el que ignora, ignore</a:t>
            </a:r>
            <a:r>
              <a:rPr lang="es-ES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endParaRPr lang="en-US" sz="2400" b="1" cap="none" dirty="0" smtClean="0">
              <a:solidFill>
                <a:schemeClr val="bg1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endParaRPr lang="es-ES" alt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76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1219200"/>
          </a:xfrm>
        </p:spPr>
        <p:txBody>
          <a:bodyPr/>
          <a:lstStyle/>
          <a:p>
            <a:pPr algn="l" eaLnBrk="1" hangingPunct="1">
              <a:lnSpc>
                <a:spcPct val="95000"/>
              </a:lnSpc>
              <a:tabLst>
                <a:tab pos="461963" algn="l"/>
                <a:tab pos="682625" algn="l"/>
                <a:tab pos="914400" algn="l"/>
                <a:tab pos="1146175" algn="l"/>
                <a:tab pos="1376363" algn="l"/>
                <a:tab pos="8691563" algn="l"/>
              </a:tabLst>
            </a:pPr>
            <a:r>
              <a:rPr lang="en-US" altLang="en-US" sz="2400" b="1" dirty="0" smtClean="0">
                <a:solidFill>
                  <a:schemeClr val="bg1"/>
                </a:solidFill>
              </a:rPr>
              <a:t>	Jesus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mandó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a Juan a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escribir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smtClean="0">
                <a:solidFill>
                  <a:srgbClr val="FFC000"/>
                </a:solidFill>
              </a:rPr>
              <a:t>Rev. 22:11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, ….</a:t>
            </a:r>
            <a:endParaRPr lang="es-ES" alt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15400" cy="441960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i="1" dirty="0">
                <a:solidFill>
                  <a:schemeClr val="bg1"/>
                </a:solidFill>
              </a:rPr>
              <a:t>	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El que es injusto, sea injusto todavía; y el que es inmundo, sea inmundo todavía; y el que es justo, practique la justicia todavía; y el que es santo, santifíquese todavía.</a:t>
            </a:r>
            <a:r>
              <a:rPr lang="en-US" altLang="en-US" sz="2400" b="1" i="1" dirty="0">
                <a:solidFill>
                  <a:schemeClr val="bg1"/>
                </a:solidFill>
              </a:rPr>
              <a:t>	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Cristo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reprendió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(</a:t>
            </a:r>
            <a:r>
              <a:rPr lang="en-US" altLang="en-US" sz="2400" b="1" dirty="0" smtClean="0">
                <a:solidFill>
                  <a:srgbClr val="FFC000"/>
                </a:solidFill>
              </a:rPr>
              <a:t>Apoc. 3:19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) y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nos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enseña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que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reprenda-mos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(</a:t>
            </a:r>
            <a:r>
              <a:rPr lang="en-US" altLang="en-US" sz="2400" b="1" dirty="0" smtClean="0">
                <a:solidFill>
                  <a:srgbClr val="FFC000"/>
                </a:solidFill>
              </a:rPr>
              <a:t>Luc, 17:3; 2 </a:t>
            </a:r>
            <a:r>
              <a:rPr lang="en-US" altLang="en-US" sz="2400" b="1" dirty="0">
                <a:solidFill>
                  <a:srgbClr val="FFC000"/>
                </a:solidFill>
              </a:rPr>
              <a:t>T</a:t>
            </a:r>
            <a:r>
              <a:rPr lang="en-US" altLang="en-US" sz="2400" b="1" dirty="0" smtClean="0">
                <a:solidFill>
                  <a:srgbClr val="FFC000"/>
                </a:solidFill>
              </a:rPr>
              <a:t>im. 4:2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). ….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n-US" altLang="en-US" sz="2400" b="1" dirty="0" smtClean="0">
                <a:solidFill>
                  <a:schemeClr val="bg1"/>
                </a:solidFill>
              </a:rPr>
              <a:t>		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Yo </a:t>
            </a:r>
            <a:r>
              <a:rPr lang="es-ES" altLang="en-US" sz="2400" b="1" i="1" u="sng" dirty="0" smtClean="0">
                <a:solidFill>
                  <a:schemeClr val="bg1"/>
                </a:solidFill>
              </a:rPr>
              <a:t>reprendo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 y castigo a todos los que amo; sé, pues, celoso, y arrepiéntete. ….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i="1" dirty="0">
                <a:solidFill>
                  <a:schemeClr val="bg1"/>
                </a:solidFill>
              </a:rPr>
              <a:t>	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	</a:t>
            </a:r>
            <a:r>
              <a:rPr lang="it-IT" altLang="en-US" sz="2400" b="1" i="1" dirty="0" smtClean="0">
                <a:solidFill>
                  <a:schemeClr val="bg1"/>
                </a:solidFill>
              </a:rPr>
              <a:t>Si tu hermano pecare contra ti, </a:t>
            </a:r>
            <a:r>
              <a:rPr lang="it-IT" altLang="en-US" sz="2400" b="1" i="1" u="sng" dirty="0" smtClean="0">
                <a:solidFill>
                  <a:schemeClr val="bg1"/>
                </a:solidFill>
              </a:rPr>
              <a:t>repréndele</a:t>
            </a:r>
            <a:r>
              <a:rPr lang="it-IT" altLang="en-US" sz="2400" b="1" i="1" dirty="0" smtClean="0">
                <a:solidFill>
                  <a:schemeClr val="bg1"/>
                </a:solidFill>
              </a:rPr>
              <a:t>; y si se arrepintiere, perdónale.</a:t>
            </a:r>
            <a:endParaRPr lang="es-ES" altLang="en-US" sz="2400" b="1" i="1" dirty="0" smtClean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i="1" dirty="0">
                <a:solidFill>
                  <a:schemeClr val="bg1"/>
                </a:solidFill>
              </a:rPr>
              <a:t>	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	que prediques la palabra; que instes a tiempo y fuera de tiempo; redarguye, </a:t>
            </a:r>
            <a:r>
              <a:rPr lang="es-ES" altLang="en-US" sz="2400" b="1" i="1" u="sng" dirty="0" smtClean="0">
                <a:solidFill>
                  <a:schemeClr val="bg1"/>
                </a:solidFill>
              </a:rPr>
              <a:t>reprende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, exhorta con toda paciencia y doctrina.</a:t>
            </a:r>
          </a:p>
        </p:txBody>
      </p:sp>
    </p:spTree>
    <p:extLst>
      <p:ext uri="{BB962C8B-B14F-4D97-AF65-F5344CB8AC3E}">
        <p14:creationId xmlns:p14="http://schemas.microsoft.com/office/powerpoint/2010/main" val="305575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9728" y="152400"/>
            <a:ext cx="8915400" cy="1295400"/>
          </a:xfrm>
        </p:spPr>
        <p:txBody>
          <a:bodyPr/>
          <a:lstStyle/>
          <a:p>
            <a:pPr algn="l" eaLnBrk="1" hangingPunct="1">
              <a:lnSpc>
                <a:spcPct val="95000"/>
              </a:lnSpc>
              <a:tabLst>
                <a:tab pos="228600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91563" algn="l"/>
              </a:tabLst>
            </a:pPr>
            <a:r>
              <a:rPr lang="es-ES" altLang="en-US" sz="2400" b="1" dirty="0" smtClean="0">
                <a:solidFill>
                  <a:schemeClr val="bg1"/>
                </a:solidFill>
              </a:rPr>
              <a:t>	Un versículo antes de la Gran Comisión se revela que Cristo reprochó la incredulidad de los apóstoles</a:t>
            </a:r>
            <a:r>
              <a:rPr lang="es-ES" altLang="en-US" sz="2400" b="1" dirty="0" smtClean="0">
                <a:solidFill>
                  <a:srgbClr val="FFC000"/>
                </a:solidFill>
              </a:rPr>
              <a:t>, Mar. 16:14, ….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8915400" cy="5105400"/>
          </a:xfrm>
        </p:spPr>
        <p:txBody>
          <a:bodyPr/>
          <a:lstStyle/>
          <a:p>
            <a:pPr marL="0" indent="0">
              <a:buNone/>
              <a:tabLst>
                <a:tab pos="228600" algn="l"/>
              </a:tabLst>
            </a:pPr>
            <a:r>
              <a:rPr lang="es-ES" altLang="en-US" sz="2400" b="1" dirty="0" smtClean="0">
                <a:solidFill>
                  <a:schemeClr val="bg1"/>
                </a:solidFill>
              </a:rPr>
              <a:t>	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Finalmente se apareció a los once mismos, estando ellos sentados a la mesa, y les reprochó su incredulidad y dureza de corazón, porque no habían creído a los que le habían visto resucitado. </a:t>
            </a:r>
          </a:p>
          <a:p>
            <a:pPr marL="0" indent="0">
              <a:buNone/>
              <a:tabLst>
                <a:tab pos="228600" algn="l"/>
              </a:tabLst>
            </a:pPr>
            <a:r>
              <a:rPr lang="es-ES" altLang="en-US" sz="2400" b="1" i="1" dirty="0">
                <a:solidFill>
                  <a:schemeClr val="bg1"/>
                </a:solidFill>
              </a:rPr>
              <a:t>	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El “dulce Jesús” reconvino (criticó severamente) a las ciudades donde había trabajado, </a:t>
            </a:r>
            <a:r>
              <a:rPr lang="es-ES" altLang="en-US" sz="2400" b="1" dirty="0" smtClean="0">
                <a:solidFill>
                  <a:srgbClr val="FFC000"/>
                </a:solidFill>
              </a:rPr>
              <a:t>Mat. 11:20,21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….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s-ES" altLang="en-US" sz="2400" b="1" i="1" dirty="0" smtClean="0">
                <a:solidFill>
                  <a:schemeClr val="bg1"/>
                </a:solidFill>
              </a:rPr>
              <a:t>		Entonces comenzó a reconvenir a las ciudades en las cuales había hecho muchos de sus milagros, porque no se habían arrepentido, diciendo: ….</a:t>
            </a:r>
          </a:p>
          <a:p>
            <a:pPr marL="0" indent="0">
              <a:buNone/>
              <a:tabLst>
                <a:tab pos="228600" algn="l"/>
                <a:tab pos="457200" algn="l"/>
              </a:tabLst>
            </a:pPr>
            <a:r>
              <a:rPr lang="es-ES" altLang="en-US" sz="2400" b="1" i="1" dirty="0" smtClean="0">
                <a:solidFill>
                  <a:schemeClr val="bg1"/>
                </a:solidFill>
              </a:rPr>
              <a:t>	21  ¡Ay de ti, </a:t>
            </a:r>
            <a:r>
              <a:rPr lang="es-ES" altLang="en-US" sz="2400" b="1" i="1" dirty="0" err="1" smtClean="0">
                <a:solidFill>
                  <a:schemeClr val="bg1"/>
                </a:solidFill>
              </a:rPr>
              <a:t>Corazín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! ¡Ay de ti, </a:t>
            </a:r>
            <a:r>
              <a:rPr lang="es-ES" altLang="en-US" sz="2400" b="1" i="1" dirty="0" err="1" smtClean="0">
                <a:solidFill>
                  <a:schemeClr val="bg1"/>
                </a:solidFill>
              </a:rPr>
              <a:t>Betsaida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! Porque si en Tiro y en Sidón se hubieran hecho los milagros que han sido hechos en vosotras, tiempo ha que se hubieran arrepentido en cilicio y en ceniza.</a:t>
            </a:r>
            <a:endParaRPr lang="es-ES" alt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12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1143000"/>
          </a:xfrm>
        </p:spPr>
        <p:txBody>
          <a:bodyPr/>
          <a:lstStyle/>
          <a:p>
            <a:pPr algn="l" eaLnBrk="1" hangingPunct="1">
              <a:lnSpc>
                <a:spcPct val="95000"/>
              </a:lnSpc>
              <a:tabLst>
                <a:tab pos="461963" algn="l"/>
                <a:tab pos="682625" algn="l"/>
                <a:tab pos="914400" algn="l"/>
                <a:tab pos="1146175" algn="l"/>
                <a:tab pos="1376363" algn="l"/>
                <a:tab pos="8691563" algn="l"/>
              </a:tabLst>
            </a:pPr>
            <a:r>
              <a:rPr lang="es-ES" altLang="en-US" sz="2400" b="1" dirty="0" smtClean="0">
                <a:solidFill>
                  <a:schemeClr val="bg1"/>
                </a:solidFill>
              </a:rPr>
              <a:t>	O abrazar o reprender, seguir al hombre o a Cristo.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915400" cy="495300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n-US" altLang="en-US" sz="2400" b="1" dirty="0" smtClean="0">
                <a:solidFill>
                  <a:schemeClr val="bg1"/>
                </a:solidFill>
              </a:rPr>
              <a:t>	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Cuando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Jesús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terminó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un debate, 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se avergonzaban todos sus adversarios; pero todo el pueblo se regocijaba por todas las cosas gloriosas hechas por él, </a:t>
            </a:r>
            <a:r>
              <a:rPr lang="es-ES" altLang="en-US" sz="2400" b="1" dirty="0" smtClean="0">
                <a:solidFill>
                  <a:srgbClr val="FFC000"/>
                </a:solidFill>
              </a:rPr>
              <a:t>Luc. 13:17. 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¿Pue-den ustedes imaginarlo?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n-US" altLang="en-US" sz="2400" b="1" dirty="0" smtClean="0">
                <a:solidFill>
                  <a:schemeClr val="bg1"/>
                </a:solidFill>
              </a:rPr>
              <a:t>	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Dijo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Pablo, </a:t>
            </a:r>
            <a:r>
              <a:rPr lang="en-US" altLang="en-US" sz="2400" b="1" dirty="0" smtClean="0">
                <a:solidFill>
                  <a:srgbClr val="FFC000"/>
                </a:solidFill>
              </a:rPr>
              <a:t>1 Cor. 6:5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2400" b="1" i="1" dirty="0" smtClean="0">
                <a:solidFill>
                  <a:schemeClr val="bg1"/>
                </a:solidFill>
              </a:rPr>
              <a:t>Para </a:t>
            </a:r>
            <a:r>
              <a:rPr lang="en-US" altLang="en-US" sz="2400" b="1" i="1" dirty="0" err="1" smtClean="0">
                <a:solidFill>
                  <a:schemeClr val="bg1"/>
                </a:solidFill>
              </a:rPr>
              <a:t>avergonzaros</a:t>
            </a:r>
            <a:r>
              <a:rPr lang="en-US" altLang="en-US" sz="2400" b="1" i="1" dirty="0" smtClean="0">
                <a:solidFill>
                  <a:schemeClr val="bg1"/>
                </a:solidFill>
              </a:rPr>
              <a:t> lo </a:t>
            </a:r>
            <a:r>
              <a:rPr lang="en-US" altLang="en-US" sz="2400" b="1" i="1" dirty="0" err="1" smtClean="0">
                <a:solidFill>
                  <a:schemeClr val="bg1"/>
                </a:solidFill>
              </a:rPr>
              <a:t>digo</a:t>
            </a:r>
            <a:r>
              <a:rPr lang="en-US" altLang="en-US" sz="2400" b="1" i="1" dirty="0" smtClean="0">
                <a:solidFill>
                  <a:schemeClr val="bg1"/>
                </a:solidFill>
              </a:rPr>
              <a:t>.</a:t>
            </a:r>
          </a:p>
          <a:p>
            <a:pPr marL="0" indent="0" eaLnBrk="1" hangingPunct="1">
              <a:lnSpc>
                <a:spcPct val="95000"/>
              </a:lnSpc>
              <a:spcBef>
                <a:spcPts val="120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rgbClr val="FFFF00"/>
                </a:solidFill>
              </a:rPr>
              <a:t>CONCLUSIÓN: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i="1" dirty="0" smtClean="0">
                <a:solidFill>
                  <a:schemeClr val="bg1"/>
                </a:solidFill>
              </a:rPr>
              <a:t>	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Resistamos las presiones de cambios culturales (para lo malo) y temamos a Dios, contendiendo 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ardientemente por la fe que ha sido una vez dada a los santos 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(</a:t>
            </a:r>
            <a:r>
              <a:rPr lang="es-ES" altLang="en-US" sz="2400" b="1" dirty="0" smtClean="0">
                <a:solidFill>
                  <a:srgbClr val="FFC000"/>
                </a:solidFill>
              </a:rPr>
              <a:t>Judas 3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).</a:t>
            </a:r>
            <a:endParaRPr lang="es-ES" altLang="en-US" sz="2400" b="1" dirty="0">
              <a:solidFill>
                <a:schemeClr val="bg1"/>
              </a:solidFill>
            </a:endParaRPr>
          </a:p>
          <a:p>
            <a:pPr marL="0" indent="0" algn="ctr" eaLnBrk="1" hangingPunct="1">
              <a:lnSpc>
                <a:spcPct val="95000"/>
              </a:lnSpc>
              <a:spcBef>
                <a:spcPts val="180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n-US" altLang="en-US" sz="2400" b="1" i="1" dirty="0" smtClean="0">
                <a:solidFill>
                  <a:schemeClr val="bg1"/>
                </a:solidFill>
              </a:rPr>
              <a:t>	¡NO VACILEMOS EN PONER </a:t>
            </a:r>
          </a:p>
          <a:p>
            <a:pPr marL="0" indent="0"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n-US" altLang="en-US" sz="2400" b="1" i="1" dirty="0" smtClean="0">
                <a:solidFill>
                  <a:schemeClr val="bg1"/>
                </a:solidFill>
              </a:rPr>
              <a:t>NUESTROS NOMBRES EN EL BLANCO!</a:t>
            </a:r>
          </a:p>
          <a:p>
            <a:pPr marL="0" indent="0"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n-US" altLang="en-US" sz="2400" b="1" i="1" dirty="0" smtClean="0">
                <a:solidFill>
                  <a:srgbClr val="A3E7FF"/>
                </a:solidFill>
              </a:rPr>
              <a:t>(</a:t>
            </a:r>
            <a:r>
              <a:rPr lang="en-US" altLang="en-US" sz="2400" b="1" i="1" dirty="0" err="1" smtClean="0">
                <a:solidFill>
                  <a:srgbClr val="A3E7FF"/>
                </a:solidFill>
              </a:rPr>
              <a:t>Heme</a:t>
            </a:r>
            <a:r>
              <a:rPr lang="en-US" altLang="en-US" sz="2400" b="1" i="1" dirty="0" smtClean="0">
                <a:solidFill>
                  <a:srgbClr val="A3E7FF"/>
                </a:solidFill>
              </a:rPr>
              <a:t> </a:t>
            </a:r>
            <a:r>
              <a:rPr lang="en-US" altLang="en-US" sz="2400" b="1" i="1" dirty="0" err="1" smtClean="0">
                <a:solidFill>
                  <a:srgbClr val="A3E7FF"/>
                </a:solidFill>
              </a:rPr>
              <a:t>aquí</a:t>
            </a:r>
            <a:r>
              <a:rPr lang="en-US" altLang="en-US" sz="2400" b="1" i="1" dirty="0" smtClean="0">
                <a:solidFill>
                  <a:srgbClr val="A3E7FF"/>
                </a:solidFill>
              </a:rPr>
              <a:t>, _______,</a:t>
            </a:r>
            <a:r>
              <a:rPr lang="en-US" altLang="en-US" sz="2400" b="1" i="1" dirty="0" err="1" smtClean="0">
                <a:solidFill>
                  <a:srgbClr val="A3E7FF"/>
                </a:solidFill>
              </a:rPr>
              <a:t>envíame</a:t>
            </a:r>
            <a:r>
              <a:rPr lang="en-US" altLang="en-US" sz="2400" b="1" i="1" dirty="0" smtClean="0">
                <a:solidFill>
                  <a:srgbClr val="A3E7FF"/>
                </a:solidFill>
              </a:rPr>
              <a:t> a </a:t>
            </a:r>
            <a:r>
              <a:rPr lang="en-US" altLang="en-US" sz="2400" b="1" i="1" dirty="0" err="1" smtClean="0">
                <a:solidFill>
                  <a:srgbClr val="A3E7FF"/>
                </a:solidFill>
              </a:rPr>
              <a:t>mí</a:t>
            </a:r>
            <a:r>
              <a:rPr lang="en-US" altLang="en-US" sz="2400" b="1" i="1" dirty="0" smtClean="0">
                <a:solidFill>
                  <a:srgbClr val="A3E7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723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057400"/>
          </a:xfrm>
        </p:spPr>
        <p:txBody>
          <a:bodyPr/>
          <a:lstStyle/>
          <a:p>
            <a:pPr algn="l" eaLnBrk="1" hangingPunct="1">
              <a:lnSpc>
                <a:spcPct val="95000"/>
              </a:lnSpc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</a:tabLst>
            </a:pPr>
            <a:endParaRPr lang="es-ES" alt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80060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</a:tabLst>
            </a:pPr>
            <a:endParaRPr lang="es-ES" alt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7848600" y="6553200"/>
            <a:ext cx="228600" cy="7620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295400"/>
          </a:xfrm>
        </p:spPr>
        <p:txBody>
          <a:bodyPr/>
          <a:lstStyle/>
          <a:p>
            <a:pPr algn="l" eaLnBrk="1" hangingPunct="1">
              <a:lnSpc>
                <a:spcPct val="95000"/>
              </a:lnSpc>
              <a:tabLst>
                <a:tab pos="227013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91563" algn="l"/>
              </a:tabLst>
            </a:pPr>
            <a:r>
              <a:rPr lang="es-ES" altLang="en-US" sz="2400" b="1" dirty="0" smtClean="0">
                <a:solidFill>
                  <a:schemeClr val="bg1"/>
                </a:solidFill>
              </a:rPr>
              <a:t> 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Y dijo: Anda, y di a este pueblo: Oíd bien, y no </a:t>
            </a:r>
            <a:r>
              <a:rPr lang="es-ES" altLang="en-US" sz="2400" b="1" i="1" dirty="0" err="1" smtClean="0">
                <a:solidFill>
                  <a:schemeClr val="bg1"/>
                </a:solidFill>
              </a:rPr>
              <a:t>enten-dáis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; ved por cierto, mas no comprendáis. ….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533400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i="1" dirty="0">
                <a:solidFill>
                  <a:schemeClr val="bg1"/>
                </a:solidFill>
              </a:rPr>
              <a:t>	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10  Engruesa el corazón de este pueblo, y agrava sus oídos, y ciega sus ojos, para que no vea con sus ojos, ni oiga con sus oídos, ni su corazón entienda, ni se con-vierta, y haya para él sanidad. …..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i="1" dirty="0" smtClean="0">
                <a:solidFill>
                  <a:schemeClr val="bg1"/>
                </a:solidFill>
              </a:rPr>
              <a:t>	Y yo dije: ¿Hasta cuándo, Señor? Y respondió él: Hasta que las ciudades estén asoladas y sin morador, y no haya hombre en las casas, y la tierra esté hecha un desierto; …..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i="1" dirty="0" smtClean="0">
                <a:solidFill>
                  <a:schemeClr val="bg1"/>
                </a:solidFill>
              </a:rPr>
              <a:t>	12  hasta que Jehová haya echado lejos a los hombres, y multiplicado los lugares abandonados en medio de la tierra. …..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i="1" dirty="0" smtClean="0">
                <a:solidFill>
                  <a:schemeClr val="bg1"/>
                </a:solidFill>
              </a:rPr>
              <a:t>	13  Y si quedare aún en ella la décima parte, ésta </a:t>
            </a:r>
            <a:r>
              <a:rPr lang="es-ES" altLang="en-US" sz="2400" b="1" i="1" dirty="0" err="1" smtClean="0">
                <a:solidFill>
                  <a:schemeClr val="bg1"/>
                </a:solidFill>
              </a:rPr>
              <a:t>vol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-verá a ser destruida; pero como el roble y la encina, que al ser cortados aún queda el tronco, así será el tronco, la simiente santa.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838200"/>
          </a:xfrm>
        </p:spPr>
        <p:txBody>
          <a:bodyPr/>
          <a:lstStyle/>
          <a:p>
            <a:pPr algn="l" eaLnBrk="1" hangingPunct="1">
              <a:lnSpc>
                <a:spcPct val="95000"/>
              </a:lnSpc>
              <a:tabLst>
                <a:tab pos="227013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91563" algn="l"/>
              </a:tabLst>
            </a:pPr>
            <a:r>
              <a:rPr lang="es-ES" altLang="en-US" sz="2400" b="1" dirty="0" smtClean="0">
                <a:solidFill>
                  <a:schemeClr val="bg1"/>
                </a:solidFill>
              </a:rPr>
              <a:t>	!Qué comisión para predicar! Pero Isaías aceptó ir.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534400" cy="5690532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n-US" altLang="en-US" sz="2400" b="1" dirty="0" smtClean="0">
                <a:solidFill>
                  <a:schemeClr val="bg1"/>
                </a:solidFill>
              </a:rPr>
              <a:t>	¿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Cuántos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predicadores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(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Ministros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Pastores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Reveren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-dos,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Obispos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, Padres) de hoy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habrían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ido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? ¿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Yo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? ¿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Usted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?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n-US" altLang="en-US" sz="2400" b="1" dirty="0" smtClean="0">
                <a:solidFill>
                  <a:schemeClr val="bg1"/>
                </a:solidFill>
              </a:rPr>
              <a:t>	1. ¿Son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llamados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a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predicar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los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predicadores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de hoy? ¿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Qué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pruebas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presentan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aparte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de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su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sujetivismo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?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n-US" altLang="en-US" sz="2400" b="1" dirty="0">
                <a:solidFill>
                  <a:schemeClr val="bg1"/>
                </a:solidFill>
              </a:rPr>
              <a:t>	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	Dios llama a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todo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el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mundo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pero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lo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hace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por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medio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del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evangelio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2400" b="1" dirty="0" smtClean="0">
                <a:solidFill>
                  <a:srgbClr val="FFC000"/>
                </a:solidFill>
              </a:rPr>
              <a:t>2 Tes. 2:14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, 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os llamó mediante nuestro evangelio.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n-US" altLang="en-US" sz="2400" b="1" dirty="0" smtClean="0">
                <a:solidFill>
                  <a:schemeClr val="bg1"/>
                </a:solidFill>
              </a:rPr>
              <a:t>	2.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Normalmente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tienen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los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predicadores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contratos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(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acuerdos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):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tanto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salario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mensualmente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tantas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semanas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de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vacaciones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, casa o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suficiente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salario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para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proporcio-narse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una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casa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suya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los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servicios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pagados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o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suficiente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salario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para que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uno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mismo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los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pague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tanto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tiempo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para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salir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a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predicar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series, etc.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n-US" altLang="en-US" sz="2400" b="1" dirty="0" smtClean="0">
                <a:solidFill>
                  <a:schemeClr val="bg1"/>
                </a:solidFill>
              </a:rPr>
              <a:t>		Lo de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arriba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indica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i="1" dirty="0" err="1" smtClean="0">
                <a:solidFill>
                  <a:schemeClr val="bg1"/>
                </a:solidFill>
              </a:rPr>
              <a:t>vivir</a:t>
            </a:r>
            <a:r>
              <a:rPr lang="en-US" altLang="en-US" sz="2400" b="1" i="1" dirty="0" smtClean="0">
                <a:solidFill>
                  <a:schemeClr val="bg1"/>
                </a:solidFill>
              </a:rPr>
              <a:t> del </a:t>
            </a:r>
            <a:r>
              <a:rPr lang="en-US" altLang="en-US" sz="2400" b="1" i="1" dirty="0" err="1" smtClean="0">
                <a:solidFill>
                  <a:schemeClr val="bg1"/>
                </a:solidFill>
              </a:rPr>
              <a:t>evangelio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2400" b="1" dirty="0" smtClean="0">
                <a:solidFill>
                  <a:srgbClr val="FFC000"/>
                </a:solidFill>
              </a:rPr>
              <a:t>1 Cor. 9:14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, 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ordenó el Señor a los que anuncian el evangelio, que vivan del evangelio.</a:t>
            </a:r>
            <a:endParaRPr lang="en-US" alt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21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447800"/>
          </a:xfrm>
        </p:spPr>
        <p:txBody>
          <a:bodyPr/>
          <a:lstStyle/>
          <a:p>
            <a:pPr algn="l" eaLnBrk="1" hangingPunct="1">
              <a:lnSpc>
                <a:spcPct val="95000"/>
              </a:lnSpc>
              <a:tabLst>
                <a:tab pos="461963" algn="l"/>
                <a:tab pos="682625" algn="l"/>
                <a:tab pos="914400" algn="l"/>
                <a:tab pos="1146175" algn="l"/>
                <a:tab pos="1376363" algn="l"/>
                <a:tab pos="8691563" algn="l"/>
              </a:tabLst>
            </a:pPr>
            <a:r>
              <a:rPr lang="es-ES" altLang="en-US" sz="2400" b="1" dirty="0" smtClean="0">
                <a:solidFill>
                  <a:schemeClr val="bg1"/>
                </a:solidFill>
              </a:rPr>
              <a:t>	No es una situación mala tener tal contrato con una iglesia local; no hay mal en ello. Yo mismo he tenido con-tratos semejantes en tiempos pasados.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03860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n-US" altLang="en-US" sz="2400" b="1" dirty="0" smtClean="0">
                <a:solidFill>
                  <a:schemeClr val="bg1"/>
                </a:solidFill>
              </a:rPr>
              <a:t>	3. 	Pero, .... 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n-US" altLang="en-US" sz="2400" b="1" dirty="0">
                <a:solidFill>
                  <a:schemeClr val="bg1"/>
                </a:solidFill>
              </a:rPr>
              <a:t>	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	no hay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comparación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con las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comisiones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que Dios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dio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en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tiempos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pasados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a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siervos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predicadores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para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ciertas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necesidades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en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el pueblo de Dios.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n-US" altLang="en-US" sz="2400" b="1" dirty="0" smtClean="0">
                <a:solidFill>
                  <a:schemeClr val="bg1"/>
                </a:solidFill>
              </a:rPr>
              <a:t>		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Yo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he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aceptado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acuerdos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con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congregaciones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para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predicar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semejantes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a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los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menciondos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arriba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pero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¿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aceptaría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una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comisión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para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predicar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semejante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a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algunas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que Dios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dio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a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sus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profetas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como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ahora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vamos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a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considerar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?     </a:t>
            </a:r>
            <a:r>
              <a:rPr lang="en-US" altLang="en-US" sz="2400" b="1" dirty="0" smtClean="0">
                <a:solidFill>
                  <a:srgbClr val="A3E7FF"/>
                </a:solidFill>
              </a:rPr>
              <a:t>!Este </a:t>
            </a:r>
            <a:r>
              <a:rPr lang="en-US" altLang="en-US" sz="2400" b="1" dirty="0" err="1" smtClean="0">
                <a:solidFill>
                  <a:srgbClr val="A3E7FF"/>
                </a:solidFill>
              </a:rPr>
              <a:t>es</a:t>
            </a:r>
            <a:r>
              <a:rPr lang="en-US" altLang="en-US" sz="2400" b="1" dirty="0" smtClean="0">
                <a:solidFill>
                  <a:srgbClr val="A3E7FF"/>
                </a:solidFill>
              </a:rPr>
              <a:t> el </a:t>
            </a:r>
            <a:r>
              <a:rPr lang="en-US" altLang="en-US" sz="2400" b="1" dirty="0" err="1" smtClean="0">
                <a:solidFill>
                  <a:srgbClr val="A3E7FF"/>
                </a:solidFill>
              </a:rPr>
              <a:t>punto</a:t>
            </a:r>
            <a:r>
              <a:rPr lang="en-US" altLang="en-US" sz="2400" b="1" dirty="0" smtClean="0">
                <a:solidFill>
                  <a:srgbClr val="A3E7FF"/>
                </a:solidFill>
              </a:rPr>
              <a:t> de </a:t>
            </a:r>
            <a:r>
              <a:rPr lang="en-US" altLang="en-US" sz="2400" b="1" dirty="0" err="1" smtClean="0">
                <a:solidFill>
                  <a:srgbClr val="A3E7FF"/>
                </a:solidFill>
              </a:rPr>
              <a:t>esta</a:t>
            </a:r>
            <a:r>
              <a:rPr lang="en-US" altLang="en-US" sz="2400" b="1" dirty="0" smtClean="0">
                <a:solidFill>
                  <a:srgbClr val="A3E7FF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A3E7FF"/>
                </a:solidFill>
              </a:rPr>
              <a:t>lección</a:t>
            </a:r>
            <a:r>
              <a:rPr lang="en-US" altLang="en-US" sz="2400" b="1" dirty="0" smtClean="0">
                <a:solidFill>
                  <a:srgbClr val="A3E7FF"/>
                </a:solidFill>
              </a:rPr>
              <a:t>!</a:t>
            </a:r>
            <a:endParaRPr lang="en-US" altLang="en-US" sz="2400" b="1" dirty="0">
              <a:solidFill>
                <a:srgbClr val="A3E7FF"/>
              </a:solidFill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n-US" altLang="en-US" sz="2400" b="1" dirty="0" smtClean="0">
                <a:solidFill>
                  <a:schemeClr val="bg1"/>
                </a:solidFill>
              </a:rPr>
              <a:t>	La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cuestión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es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una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de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actitud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, de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disposición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, de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buena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voluntad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, de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ganas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330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6764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227013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91563" algn="l"/>
              </a:tabLst>
            </a:pPr>
            <a:r>
              <a:rPr lang="es-ES" altLang="en-US" sz="2400" b="1" dirty="0" smtClean="0">
                <a:solidFill>
                  <a:srgbClr val="FFFF00"/>
                </a:solidFill>
              </a:rPr>
              <a:t>HEME AQUÍ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, (yo, ________), </a:t>
            </a:r>
            <a:r>
              <a:rPr lang="es-ES" altLang="en-US" sz="2400" b="1" dirty="0" smtClean="0">
                <a:solidFill>
                  <a:srgbClr val="FFFF00"/>
                </a:solidFill>
              </a:rPr>
              <a:t>ENVÍAME A MÍ</a:t>
            </a:r>
            <a:br>
              <a:rPr lang="es-ES" altLang="en-US" sz="2400" b="1" dirty="0" smtClean="0">
                <a:solidFill>
                  <a:srgbClr val="FFFF00"/>
                </a:solidFill>
              </a:rPr>
            </a:br>
            <a:r>
              <a:rPr lang="es-ES" altLang="en-US" sz="2400" b="1" i="1" dirty="0" smtClean="0">
                <a:solidFill>
                  <a:srgbClr val="FFFF00"/>
                </a:solidFill>
              </a:rPr>
              <a:t>¿Tengo que hacerlo?</a:t>
            </a:r>
            <a:endParaRPr lang="es-ES" altLang="en-US" sz="2400" b="1" i="1" dirty="0" smtClean="0">
              <a:solidFill>
                <a:schemeClr val="bg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502920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rgbClr val="FFFF00"/>
                </a:solidFill>
              </a:rPr>
              <a:t>I. JEREMÍAS 1:4-10, 18,19; 2:13; 6:13-15 …..</a:t>
            </a:r>
          </a:p>
          <a:p>
            <a:pPr marL="514350" indent="-514350" eaLnBrk="1" hangingPunct="1">
              <a:lnSpc>
                <a:spcPct val="95000"/>
              </a:lnSpc>
              <a:spcBef>
                <a:spcPct val="0"/>
              </a:spcBef>
              <a:buFontTx/>
              <a:buAutoNum type="romanUcPeriod"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endParaRPr lang="es-ES" altLang="en-US" sz="2400" b="1" dirty="0">
              <a:solidFill>
                <a:srgbClr val="FFFF00"/>
              </a:solidFill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chemeClr val="bg1"/>
                </a:solidFill>
              </a:rPr>
              <a:t>Arrancar, Destruir, Arruinar, Derribar, Edificar, Plantar</a:t>
            </a:r>
          </a:p>
        </p:txBody>
      </p:sp>
    </p:spTree>
    <p:extLst>
      <p:ext uri="{BB962C8B-B14F-4D97-AF65-F5344CB8AC3E}">
        <p14:creationId xmlns:p14="http://schemas.microsoft.com/office/powerpoint/2010/main" val="319838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20574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461963" algn="l"/>
                <a:tab pos="682625" algn="l"/>
                <a:tab pos="914400" algn="l"/>
                <a:tab pos="1146175" algn="l"/>
                <a:tab pos="1376363" algn="l"/>
                <a:tab pos="8691563" algn="l"/>
              </a:tabLst>
            </a:pPr>
            <a:r>
              <a:rPr lang="es-ES" altLang="en-US" sz="2400" b="1" dirty="0" smtClean="0">
                <a:solidFill>
                  <a:srgbClr val="FFFF00"/>
                </a:solidFill>
              </a:rPr>
              <a:t>HEME AQUÍ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, (yo, ________), </a:t>
            </a:r>
            <a:r>
              <a:rPr lang="es-ES" altLang="en-US" sz="2400" b="1" dirty="0" smtClean="0">
                <a:solidFill>
                  <a:srgbClr val="FFFF00"/>
                </a:solidFill>
              </a:rPr>
              <a:t>ENVÍAME A MÍ</a:t>
            </a:r>
            <a:br>
              <a:rPr lang="es-ES" altLang="en-US" sz="2400" b="1" dirty="0" smtClean="0">
                <a:solidFill>
                  <a:srgbClr val="FFFF00"/>
                </a:solidFill>
              </a:rPr>
            </a:br>
            <a:r>
              <a:rPr lang="es-ES" altLang="en-US" sz="2400" b="1" i="1" dirty="0" smtClean="0">
                <a:solidFill>
                  <a:srgbClr val="FFFF00"/>
                </a:solidFill>
              </a:rPr>
              <a:t>¿De veras?</a:t>
            </a:r>
            <a:endParaRPr lang="es-ES" alt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533400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endParaRPr lang="es-ES" altLang="en-US" sz="2400" b="1" dirty="0" smtClean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rgbClr val="FFFF00"/>
                </a:solidFill>
              </a:rPr>
              <a:t>II. EZEQUIEL 2:1—3:11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endParaRPr lang="es-ES" altLang="en-US" sz="2400" b="1" dirty="0">
              <a:solidFill>
                <a:schemeClr val="bg1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  <a:tabLst>
                <a:tab pos="231775" algn="l"/>
                <a:tab pos="461963" algn="l"/>
                <a:tab pos="738188" algn="l"/>
              </a:tabLst>
            </a:pPr>
            <a:r>
              <a:rPr lang="es-ES" sz="2400" b="1" i="1" cap="none" dirty="0" smtClean="0">
                <a:solidFill>
                  <a:srgbClr val="FF9966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b="1" i="1" cap="none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 tú, hijo de hombre, no les temas, ni tengas miedo de sus palabras, aunque te hallas entre zarzas y espinos, y moras con escorpiones; no tengas miedo de sus palabras, ni temas delante de ellos, porque son casa rebelde.</a:t>
            </a:r>
            <a:endParaRPr lang="en-US" sz="2400" b="1" i="1" cap="none" dirty="0" smtClean="0">
              <a:solidFill>
                <a:schemeClr val="bg1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2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20574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461963" algn="l"/>
                <a:tab pos="682625" algn="l"/>
                <a:tab pos="914400" algn="l"/>
                <a:tab pos="1146175" algn="l"/>
                <a:tab pos="1376363" algn="l"/>
                <a:tab pos="8691563" algn="l"/>
              </a:tabLst>
            </a:pPr>
            <a:r>
              <a:rPr lang="es-ES" altLang="en-US" sz="2400" b="1" dirty="0" smtClean="0">
                <a:solidFill>
                  <a:srgbClr val="FFFF00"/>
                </a:solidFill>
              </a:rPr>
              <a:t>HEME AQUÍ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, (yo, ________), </a:t>
            </a:r>
            <a:r>
              <a:rPr lang="es-ES" altLang="en-US" sz="2400" b="1" dirty="0" smtClean="0">
                <a:solidFill>
                  <a:srgbClr val="FFFF00"/>
                </a:solidFill>
              </a:rPr>
              <a:t>ENVÍAME A MÍ</a:t>
            </a:r>
            <a:br>
              <a:rPr lang="es-ES" altLang="en-US" sz="2400" b="1" dirty="0" smtClean="0">
                <a:solidFill>
                  <a:srgbClr val="FFFF00"/>
                </a:solidFill>
              </a:rPr>
            </a:br>
            <a:r>
              <a:rPr lang="es-ES" altLang="en-US" sz="2400" b="1" i="1" dirty="0" smtClean="0">
                <a:solidFill>
                  <a:srgbClr val="FFFF00"/>
                </a:solidFill>
              </a:rPr>
              <a:t>¿Qué yo?</a:t>
            </a:r>
            <a:endParaRPr lang="es-ES" alt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534400" cy="480060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rgbClr val="FFFF00"/>
                </a:solidFill>
              </a:rPr>
              <a:t>III. DANIEL  5:17-28,30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endParaRPr lang="es-ES" altLang="en-US" sz="2400" b="1" dirty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chemeClr val="bg1"/>
                </a:solidFill>
              </a:rPr>
              <a:t>	Tiene que decirle al rey: Pesado has sido en balanza, y fuiste hallado falto.</a:t>
            </a:r>
          </a:p>
        </p:txBody>
      </p:sp>
    </p:spTree>
    <p:extLst>
      <p:ext uri="{BB962C8B-B14F-4D97-AF65-F5344CB8AC3E}">
        <p14:creationId xmlns:p14="http://schemas.microsoft.com/office/powerpoint/2010/main" val="118747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20574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461963" algn="l"/>
                <a:tab pos="682625" algn="l"/>
                <a:tab pos="914400" algn="l"/>
                <a:tab pos="1146175" algn="l"/>
                <a:tab pos="1376363" algn="l"/>
                <a:tab pos="8691563" algn="l"/>
              </a:tabLst>
            </a:pPr>
            <a:r>
              <a:rPr lang="es-ES" altLang="en-US" sz="2400" b="1" dirty="0" smtClean="0">
                <a:solidFill>
                  <a:srgbClr val="FFFF00"/>
                </a:solidFill>
              </a:rPr>
              <a:t>HEME AQUÍ</a:t>
            </a:r>
            <a:r>
              <a:rPr lang="es-ES" altLang="en-US" sz="2400" b="1" dirty="0" smtClean="0">
                <a:solidFill>
                  <a:schemeClr val="bg1"/>
                </a:solidFill>
              </a:rPr>
              <a:t>, (yo, ________), </a:t>
            </a:r>
            <a:r>
              <a:rPr lang="es-ES" altLang="en-US" sz="2400" b="1" dirty="0" smtClean="0">
                <a:solidFill>
                  <a:srgbClr val="FFFF00"/>
                </a:solidFill>
              </a:rPr>
              <a:t>ENVÍAME A MÍ</a:t>
            </a:r>
            <a:br>
              <a:rPr lang="es-ES" altLang="en-US" sz="2400" b="1" dirty="0" smtClean="0">
                <a:solidFill>
                  <a:srgbClr val="FFFF00"/>
                </a:solidFill>
              </a:rPr>
            </a:br>
            <a:r>
              <a:rPr lang="es-ES" altLang="en-US" sz="2400" b="1" i="1" dirty="0" smtClean="0">
                <a:solidFill>
                  <a:srgbClr val="FFFF00"/>
                </a:solidFill>
              </a:rPr>
              <a:t>¿Mi nombre aquí?</a:t>
            </a:r>
            <a:endParaRPr lang="es-ES" alt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534400" cy="1905000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rgbClr val="FFFF00"/>
                </a:solidFill>
              </a:rPr>
              <a:t>IV. OSEAS 1:2-9, 11, 13;  2:1,4,6, 13-16; 4:1-3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endParaRPr lang="es-ES" altLang="en-US" sz="2400" b="1" dirty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  <a:tabLst>
                <a:tab pos="231775" algn="l"/>
                <a:tab pos="461963" algn="l"/>
                <a:tab pos="682625" algn="l"/>
                <a:tab pos="914400" algn="l"/>
                <a:tab pos="1146175" algn="l"/>
                <a:tab pos="1376363" algn="l"/>
                <a:tab pos="8629650" algn="l"/>
              </a:tabLst>
            </a:pPr>
            <a:r>
              <a:rPr lang="es-ES" altLang="en-US" sz="2400" b="1" dirty="0" smtClean="0">
                <a:solidFill>
                  <a:schemeClr val="bg1"/>
                </a:solidFill>
              </a:rPr>
              <a:t>	</a:t>
            </a:r>
            <a:r>
              <a:rPr lang="es-ES" altLang="en-US" sz="2400" b="1" dirty="0" smtClean="0">
                <a:solidFill>
                  <a:srgbClr val="FFC000"/>
                </a:solidFill>
              </a:rPr>
              <a:t>1:2, </a:t>
            </a:r>
            <a:r>
              <a:rPr lang="es-ES" altLang="en-US" sz="2400" b="1" i="1" dirty="0" smtClean="0">
                <a:solidFill>
                  <a:schemeClr val="bg1"/>
                </a:solidFill>
              </a:rPr>
              <a:t>Ve, tómate una mujer fornicaria, e hijos de fornicación; porque la tierra fornica apartándose de Jehová.</a:t>
            </a:r>
            <a:endParaRPr lang="en-US" b="1" i="1" dirty="0" smtClean="0">
              <a:solidFill>
                <a:srgbClr val="FFFF00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78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2330</TotalTime>
  <Words>217</Words>
  <Application>Microsoft Office PowerPoint</Application>
  <PresentationFormat>On-screen Show (4:3)</PresentationFormat>
  <Paragraphs>121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Arial</vt:lpstr>
      <vt:lpstr>Default Design</vt:lpstr>
      <vt:lpstr>PowerPoint Presentation</vt:lpstr>
      <vt:lpstr>HEME AQUÍ, (yo, ________), ENVÍAME A MÍ Isaías 6:8</vt:lpstr>
      <vt:lpstr> Y dijo: Anda, y di a este pueblo: Oíd bien, y no enten-dáis; ved por cierto, mas no comprendáis. ….</vt:lpstr>
      <vt:lpstr> !Qué comisión para predicar! Pero Isaías aceptó ir.</vt:lpstr>
      <vt:lpstr> No es una situación mala tener tal contrato con una iglesia local; no hay mal en ello. Yo mismo he tenido con-tratos semejantes en tiempos pasados.</vt:lpstr>
      <vt:lpstr>HEME AQUÍ, (yo, ________), ENVÍAME A MÍ ¿Tengo que hacerlo?</vt:lpstr>
      <vt:lpstr>HEME AQUÍ, (yo, ________), ENVÍAME A MÍ ¿De veras?</vt:lpstr>
      <vt:lpstr>HEME AQUÍ, (yo, ________), ENVÍAME A MÍ ¿Qué yo?</vt:lpstr>
      <vt:lpstr>HEME AQUÍ, (yo, ________), ENVÍAME A MÍ ¿Mi nombre aquí?</vt:lpstr>
      <vt:lpstr>HEME AQUÍ, (yo, ________), ENVÍAME A MÍ ¿Salgo alegremente?</vt:lpstr>
      <vt:lpstr>HEME AQUÍ, (yo, ________), ENVÍAME A MÍ ¿Qué de mi reputación en la hermandad?</vt:lpstr>
      <vt:lpstr>HEME AQUÍ, (yo, ________), ENVÍAME A MÍ ¿Tanta predicación negativa?</vt:lpstr>
      <vt:lpstr> Jer. 20:7-9, Me sedujiste, oh Jehová, y fui seducido; más fuerte fuiste que yo, y me venciste; cada día he sido escarnecido, cada cual se burla de mí.  ….</vt:lpstr>
      <vt:lpstr> Ha venido sobre nuestra nación (si lo permitimos) un gran cambio cultural que nos puede afectar a todos.</vt:lpstr>
      <vt:lpstr> Permitir Que Se Hagan Amigos Pronto Y Fácilmente contra Lk. 23:12, Pilato y Herodes …..</vt:lpstr>
      <vt:lpstr>  Evitar Discusiones, Mantener Suaves Y Placenteros Sus Contactos Humanos  contra  Rom. 16:17,18 ……</vt:lpstr>
      <vt:lpstr> No Critique, Condenar, Ni Quejarse. A La Naturaleza Humana No Le Guste Admitir Culpa. Cuando Uno Critica Y Humilla, La Gente Pocas Veces Responde Bien, Y Muchas Veces Se Pone Muy Defensiva Y Resiente A Su Oponente.</vt:lpstr>
      <vt:lpstr> porque con gran vehemencia refutaba (Apolos) pública-mente a los judíos, demostrando por las Escrituras que Jesús era el Cristo.</vt:lpstr>
      <vt:lpstr> Dramatice Sus Ideas. En Este Mundo De Paso Rápido No Basta Sencillamente Declarar La Verdad. La Verdad Tiene Que Ser Hecha Viva, Interesante Y Dramática.  ….</vt:lpstr>
      <vt:lpstr>siendo judío, vives como los gentiles y no como judío, ¿por qué obligas a los gentiles a judaizar? </vt:lpstr>
      <vt:lpstr>no por eso soy justificado; pero el que me juzga es el Señor.  ….</vt:lpstr>
      <vt:lpstr> Jesus mandó a Juan a escribir Rev. 22:11, ….</vt:lpstr>
      <vt:lpstr> Un versículo antes de la Gran Comisión se revela que Cristo reprochó la incredulidad de los apóstoles, Mar. 16:14, ….</vt:lpstr>
      <vt:lpstr> O abrazar o reprender, seguir al hombre o a Cristo.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H. Reeves</dc:creator>
  <cp:lastModifiedBy>Bill Reeves</cp:lastModifiedBy>
  <cp:revision>128</cp:revision>
  <dcterms:created xsi:type="dcterms:W3CDTF">2006-07-12T14:50:25Z</dcterms:created>
  <dcterms:modified xsi:type="dcterms:W3CDTF">2016-11-13T02:24:34Z</dcterms:modified>
</cp:coreProperties>
</file>